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05" r:id="rId3"/>
    <p:sldId id="304" r:id="rId4"/>
    <p:sldId id="258" r:id="rId5"/>
    <p:sldId id="259" r:id="rId6"/>
    <p:sldId id="260" r:id="rId7"/>
    <p:sldId id="261" r:id="rId8"/>
    <p:sldId id="301" r:id="rId9"/>
    <p:sldId id="292" r:id="rId10"/>
    <p:sldId id="293" r:id="rId11"/>
    <p:sldId id="294" r:id="rId12"/>
    <p:sldId id="263" r:id="rId13"/>
    <p:sldId id="264" r:id="rId14"/>
    <p:sldId id="265" r:id="rId15"/>
    <p:sldId id="266" r:id="rId16"/>
    <p:sldId id="267" r:id="rId17"/>
    <p:sldId id="268" r:id="rId18"/>
    <p:sldId id="269" r:id="rId19"/>
    <p:sldId id="271" r:id="rId20"/>
    <p:sldId id="272" r:id="rId21"/>
    <p:sldId id="274" r:id="rId22"/>
    <p:sldId id="299" r:id="rId23"/>
    <p:sldId id="300" r:id="rId24"/>
    <p:sldId id="302" r:id="rId25"/>
    <p:sldId id="303" r:id="rId26"/>
    <p:sldId id="275" r:id="rId27"/>
    <p:sldId id="276" r:id="rId28"/>
    <p:sldId id="277" r:id="rId29"/>
    <p:sldId id="279" r:id="rId30"/>
    <p:sldId id="282" r:id="rId31"/>
    <p:sldId id="283" r:id="rId32"/>
    <p:sldId id="284" r:id="rId33"/>
    <p:sldId id="285" r:id="rId34"/>
    <p:sldId id="286" r:id="rId35"/>
    <p:sldId id="287" r:id="rId36"/>
    <p:sldId id="288" r:id="rId37"/>
    <p:sldId id="289" r:id="rId38"/>
    <p:sldId id="290" r:id="rId39"/>
    <p:sldId id="295" r:id="rId40"/>
    <p:sldId id="296" r:id="rId41"/>
    <p:sldId id="297"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1" autoAdjust="0"/>
    <p:restoredTop sz="94660"/>
  </p:normalViewPr>
  <p:slideViewPr>
    <p:cSldViewPr snapToGrid="0">
      <p:cViewPr varScale="1">
        <p:scale>
          <a:sx n="109" d="100"/>
          <a:sy n="109" d="100"/>
        </p:scale>
        <p:origin x="558" y="108"/>
      </p:cViewPr>
      <p:guideLst/>
    </p:cSldViewPr>
  </p:slideViewPr>
  <p:notesTextViewPr>
    <p:cViewPr>
      <p:scale>
        <a:sx n="1" d="1"/>
        <a:sy n="1" d="1"/>
      </p:scale>
      <p:origin x="0" y="0"/>
    </p:cViewPr>
  </p:notesTextViewPr>
  <p:sorterViewPr>
    <p:cViewPr>
      <p:scale>
        <a:sx n="100" d="100"/>
        <a:sy n="100" d="100"/>
      </p:scale>
      <p:origin x="0" y="-55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FD8D0C-196E-4247-BD54-AB8EA58B18E5}" type="slidenum">
              <a:rPr lang="en-US" smtClean="0"/>
              <a:pPr>
                <a:defRPr/>
              </a:pPr>
              <a:t>‹#›</a:t>
            </a:fld>
            <a:endParaRPr lang="en-US"/>
          </a:p>
        </p:txBody>
      </p:sp>
    </p:spTree>
    <p:extLst>
      <p:ext uri="{BB962C8B-B14F-4D97-AF65-F5344CB8AC3E}">
        <p14:creationId xmlns:p14="http://schemas.microsoft.com/office/powerpoint/2010/main" val="3945061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FCD169-C221-4832-8184-E06A3BB20473}" type="slidenum">
              <a:rPr lang="en-US" smtClean="0"/>
              <a:pPr>
                <a:defRPr/>
              </a:pPr>
              <a:t>‹#›</a:t>
            </a:fld>
            <a:endParaRPr lang="en-US"/>
          </a:p>
        </p:txBody>
      </p:sp>
    </p:spTree>
    <p:extLst>
      <p:ext uri="{BB962C8B-B14F-4D97-AF65-F5344CB8AC3E}">
        <p14:creationId xmlns:p14="http://schemas.microsoft.com/office/powerpoint/2010/main" val="1809222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8DD4D1-3AED-4BF9-94BE-12D4CF228D79}" type="slidenum">
              <a:rPr lang="en-US" smtClean="0"/>
              <a:pPr>
                <a:defRPr/>
              </a:pPr>
              <a:t>‹#›</a:t>
            </a:fld>
            <a:endParaRPr lang="en-US"/>
          </a:p>
        </p:txBody>
      </p:sp>
    </p:spTree>
    <p:extLst>
      <p:ext uri="{BB962C8B-B14F-4D97-AF65-F5344CB8AC3E}">
        <p14:creationId xmlns:p14="http://schemas.microsoft.com/office/powerpoint/2010/main" val="2630970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FBC9B1-FBF1-4329-A470-A0873CFED23B}" type="slidenum">
              <a:rPr lang="en-US" smtClean="0"/>
              <a:pPr>
                <a:defRPr/>
              </a:pPr>
              <a:t>‹#›</a:t>
            </a:fld>
            <a:endParaRPr lang="en-US"/>
          </a:p>
        </p:txBody>
      </p:sp>
    </p:spTree>
    <p:extLst>
      <p:ext uri="{BB962C8B-B14F-4D97-AF65-F5344CB8AC3E}">
        <p14:creationId xmlns:p14="http://schemas.microsoft.com/office/powerpoint/2010/main" val="10433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DC3A7E-246D-4082-802A-CA18CAFA2391}" type="slidenum">
              <a:rPr lang="en-US" smtClean="0"/>
              <a:pPr>
                <a:defRPr/>
              </a:pPr>
              <a:t>‹#›</a:t>
            </a:fld>
            <a:endParaRPr lang="en-US"/>
          </a:p>
        </p:txBody>
      </p:sp>
    </p:spTree>
    <p:extLst>
      <p:ext uri="{BB962C8B-B14F-4D97-AF65-F5344CB8AC3E}">
        <p14:creationId xmlns:p14="http://schemas.microsoft.com/office/powerpoint/2010/main" val="254768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B8097-9E49-4083-A821-3EE33E12369C}" type="slidenum">
              <a:rPr lang="en-US" smtClean="0"/>
              <a:pPr>
                <a:defRPr/>
              </a:pPr>
              <a:t>‹#›</a:t>
            </a:fld>
            <a:endParaRPr lang="en-US"/>
          </a:p>
        </p:txBody>
      </p:sp>
    </p:spTree>
    <p:extLst>
      <p:ext uri="{BB962C8B-B14F-4D97-AF65-F5344CB8AC3E}">
        <p14:creationId xmlns:p14="http://schemas.microsoft.com/office/powerpoint/2010/main" val="404850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FBC224-A04C-40A5-A4A7-C6363859A923}" type="slidenum">
              <a:rPr lang="en-US" smtClean="0"/>
              <a:pPr>
                <a:defRPr/>
              </a:pPr>
              <a:t>‹#›</a:t>
            </a:fld>
            <a:endParaRPr lang="en-US"/>
          </a:p>
        </p:txBody>
      </p:sp>
    </p:spTree>
    <p:extLst>
      <p:ext uri="{BB962C8B-B14F-4D97-AF65-F5344CB8AC3E}">
        <p14:creationId xmlns:p14="http://schemas.microsoft.com/office/powerpoint/2010/main" val="114243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06B0889-DF17-473F-A4F8-92176EE599C2}" type="slidenum">
              <a:rPr lang="en-US" smtClean="0"/>
              <a:pPr>
                <a:defRPr/>
              </a:pPr>
              <a:t>‹#›</a:t>
            </a:fld>
            <a:endParaRPr lang="en-US"/>
          </a:p>
        </p:txBody>
      </p:sp>
    </p:spTree>
    <p:extLst>
      <p:ext uri="{BB962C8B-B14F-4D97-AF65-F5344CB8AC3E}">
        <p14:creationId xmlns:p14="http://schemas.microsoft.com/office/powerpoint/2010/main" val="3565708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5F133C5-896A-4C87-BFF7-30D64DD61437}" type="slidenum">
              <a:rPr lang="en-US" smtClean="0"/>
              <a:pPr>
                <a:defRPr/>
              </a:pPr>
              <a:t>‹#›</a:t>
            </a:fld>
            <a:endParaRPr lang="en-US"/>
          </a:p>
        </p:txBody>
      </p:sp>
    </p:spTree>
    <p:extLst>
      <p:ext uri="{BB962C8B-B14F-4D97-AF65-F5344CB8AC3E}">
        <p14:creationId xmlns:p14="http://schemas.microsoft.com/office/powerpoint/2010/main" val="1962575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D02816-065E-49FB-8E34-CC04423A79A2}" type="slidenum">
              <a:rPr lang="en-US" smtClean="0"/>
              <a:pPr>
                <a:defRPr/>
              </a:pPr>
              <a:t>‹#›</a:t>
            </a:fld>
            <a:endParaRPr lang="en-US"/>
          </a:p>
        </p:txBody>
      </p:sp>
    </p:spTree>
    <p:extLst>
      <p:ext uri="{BB962C8B-B14F-4D97-AF65-F5344CB8AC3E}">
        <p14:creationId xmlns:p14="http://schemas.microsoft.com/office/powerpoint/2010/main" val="1258692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A87895-CFCE-40B5-97B5-C4FC82FC0A82}" type="slidenum">
              <a:rPr lang="en-US" smtClean="0"/>
              <a:pPr>
                <a:defRPr/>
              </a:pPr>
              <a:t>‹#›</a:t>
            </a:fld>
            <a:endParaRPr lang="en-US"/>
          </a:p>
        </p:txBody>
      </p:sp>
    </p:spTree>
    <p:extLst>
      <p:ext uri="{BB962C8B-B14F-4D97-AF65-F5344CB8AC3E}">
        <p14:creationId xmlns:p14="http://schemas.microsoft.com/office/powerpoint/2010/main" val="2847420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defRPr>
            </a:lvl1pPr>
          </a:lstStyle>
          <a:p>
            <a:pPr fontAlgn="base">
              <a:spcBef>
                <a:spcPct val="0"/>
              </a:spcBef>
              <a:spcAft>
                <a:spcPct val="0"/>
              </a:spcAft>
              <a:defRPr/>
            </a:pPr>
            <a:endParaRPr lang="en-US"/>
          </a:p>
        </p:txBody>
      </p:sp>
      <p:sp>
        <p:nvSpPr>
          <p:cNvPr id="17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defRPr>
            </a:lvl1pPr>
          </a:lstStyle>
          <a:p>
            <a:pPr fontAlgn="base">
              <a:spcBef>
                <a:spcPct val="0"/>
              </a:spcBef>
              <a:spcAft>
                <a:spcPct val="0"/>
              </a:spcAft>
              <a:defRPr/>
            </a:pPr>
            <a:endParaRPr lang="en-US"/>
          </a:p>
        </p:txBody>
      </p:sp>
      <p:sp>
        <p:nvSpPr>
          <p:cNvPr id="17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fontAlgn="base">
              <a:spcBef>
                <a:spcPct val="0"/>
              </a:spcBef>
              <a:spcAft>
                <a:spcPct val="0"/>
              </a:spcAft>
              <a:defRPr/>
            </a:pPr>
            <a:fld id="{EEDCE729-93C9-4870-9495-0B852A590F08}"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70018364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nytimes.com/slideshow/2008/12/05/arts/1205-LEWI_index.html"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hyperlink" Target="http://www.pbs.org/art21/watch-now/segment-janine-antoni-in-loss-desir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video" Target="https://www.youtube.com/embed/xYEF_GXilu8"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video" Target="https://www.youtube.com/embed/PueYywpkJW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tate.org.uk/art/art-terms/m/minimalism"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2209800" y="1905001"/>
            <a:ext cx="7772400" cy="2590799"/>
          </a:xfrm>
        </p:spPr>
        <p:txBody>
          <a:bodyPr/>
          <a:lstStyle/>
          <a:p>
            <a:r>
              <a:rPr lang="en-US" altLang="en-US" dirty="0">
                <a:solidFill>
                  <a:srgbClr val="FF0000"/>
                </a:solidFill>
              </a:rPr>
              <a:t>Minimalism</a:t>
            </a:r>
            <a:br>
              <a:rPr lang="en-US" altLang="en-US" dirty="0">
                <a:solidFill>
                  <a:srgbClr val="FF0000"/>
                </a:solidFill>
              </a:rPr>
            </a:br>
            <a:r>
              <a:rPr lang="en-US" altLang="en-US">
                <a:solidFill>
                  <a:srgbClr val="FF0000"/>
                </a:solidFill>
              </a:rPr>
              <a:t>Conceptual Art</a:t>
            </a:r>
            <a:br>
              <a:rPr lang="en-US" altLang="en-US" dirty="0">
                <a:solidFill>
                  <a:srgbClr val="FF0000"/>
                </a:solidFill>
              </a:rPr>
            </a:br>
            <a:r>
              <a:rPr lang="en-US" altLang="en-US" dirty="0">
                <a:solidFill>
                  <a:srgbClr val="FF0000"/>
                </a:solidFill>
              </a:rPr>
              <a:t>Post-Minimalism</a:t>
            </a:r>
            <a:br>
              <a:rPr lang="en-US" altLang="en-US" dirty="0">
                <a:solidFill>
                  <a:srgbClr val="FF0000"/>
                </a:solidFill>
              </a:rPr>
            </a:br>
            <a:endParaRPr lang="en-US" altLang="en-US" dirty="0">
              <a:solidFill>
                <a:srgbClr val="FF0000"/>
              </a:solidFill>
            </a:endParaRPr>
          </a:p>
        </p:txBody>
      </p:sp>
    </p:spTree>
    <p:extLst>
      <p:ext uri="{BB962C8B-B14F-4D97-AF65-F5344CB8AC3E}">
        <p14:creationId xmlns:p14="http://schemas.microsoft.com/office/powerpoint/2010/main" val="74573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981200" y="0"/>
            <a:ext cx="8229600" cy="2057400"/>
          </a:xfrm>
        </p:spPr>
        <p:txBody>
          <a:bodyPr/>
          <a:lstStyle/>
          <a:p>
            <a:pPr eaLnBrk="1" hangingPunct="1"/>
            <a:r>
              <a:rPr lang="en-US" altLang="en-US" sz="1600" b="1">
                <a:latin typeface="Verdana" panose="020B0604030504040204" pitchFamily="34" charset="0"/>
              </a:rPr>
              <a:t>Lewitt</a:t>
            </a:r>
            <a:r>
              <a:rPr lang="en-US" altLang="en-US" sz="1600">
                <a:latin typeface="Verdana" panose="020B0604030504040204" pitchFamily="34" charset="0"/>
              </a:rPr>
              <a:t>, </a:t>
            </a:r>
            <a:r>
              <a:rPr lang="en-US" altLang="en-US" sz="1600" i="1">
                <a:latin typeface="Verdana" panose="020B0604030504040204" pitchFamily="34" charset="0"/>
              </a:rPr>
              <a:t>A Wall Divided Vertically into Fifteen Equal Parts, Each with a Different Line Direction and Color, and All Combinations</a:t>
            </a:r>
            <a:r>
              <a:rPr lang="en-US" altLang="en-US" sz="1600">
                <a:latin typeface="Verdana" panose="020B0604030504040204" pitchFamily="34" charset="0"/>
              </a:rPr>
              <a:t>  1970</a:t>
            </a:r>
            <a:br>
              <a:rPr lang="en-US" altLang="en-US" sz="1600">
                <a:latin typeface="Verdana" panose="020B0604030504040204" pitchFamily="34" charset="0"/>
              </a:rPr>
            </a:br>
            <a:br>
              <a:rPr lang="en-US" altLang="en-US" sz="1600">
                <a:latin typeface="Verdana" panose="020B0604030504040204" pitchFamily="34" charset="0"/>
              </a:rPr>
            </a:br>
            <a:r>
              <a:rPr lang="en-US" altLang="en-US" sz="1600">
                <a:latin typeface="Verdana" panose="020B0604030504040204" pitchFamily="34" charset="0"/>
              </a:rPr>
              <a:t>"In conceptual art the idea or concept is the most important aspect of the work . . . all planning and decisions are made beforehand and the execution is a perfunctory affair. The idea becomes the machine that makes the art." </a:t>
            </a:r>
            <a:br>
              <a:rPr lang="en-US" altLang="en-US" sz="1600">
                <a:latin typeface="Verdana" panose="020B0604030504040204" pitchFamily="34" charset="0"/>
              </a:rPr>
            </a:br>
            <a:br>
              <a:rPr lang="en-US" altLang="en-US" sz="1600">
                <a:latin typeface="Verdana" panose="020B0604030504040204" pitchFamily="34" charset="0"/>
              </a:rPr>
            </a:br>
            <a:r>
              <a:rPr lang="en-US" altLang="en-US" sz="1600">
                <a:latin typeface="Verdana" panose="020B0604030504040204" pitchFamily="34" charset="0"/>
              </a:rPr>
              <a:t>Sol LeWitt: "Paragraphs on Conceptual Art," </a:t>
            </a:r>
            <a:r>
              <a:rPr lang="en-US" altLang="en-US" sz="1600" i="1">
                <a:latin typeface="Verdana" panose="020B0604030504040204" pitchFamily="34" charset="0"/>
              </a:rPr>
              <a:t>Artforum</a:t>
            </a:r>
            <a:r>
              <a:rPr lang="en-US" altLang="en-US" sz="1600">
                <a:latin typeface="Verdana" panose="020B0604030504040204" pitchFamily="34" charset="0"/>
              </a:rPr>
              <a:t>, summer issue, 1967</a:t>
            </a:r>
          </a:p>
        </p:txBody>
      </p:sp>
      <p:pic>
        <p:nvPicPr>
          <p:cNvPr id="46083" name="Picture 4" descr="lewitt_wall_drawing_description_19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133601"/>
            <a:ext cx="640080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847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77800" y="7181"/>
            <a:ext cx="11417300" cy="1143000"/>
          </a:xfrm>
        </p:spPr>
        <p:txBody>
          <a:bodyPr/>
          <a:lstStyle/>
          <a:p>
            <a:pPr eaLnBrk="1" hangingPunct="1"/>
            <a:r>
              <a:rPr lang="en-US" altLang="en-US" sz="1600" b="1" dirty="0">
                <a:latin typeface="Verdana" panose="020B0604030504040204" pitchFamily="34" charset="0"/>
              </a:rPr>
              <a:t>Sol </a:t>
            </a:r>
            <a:r>
              <a:rPr lang="en-US" altLang="en-US" sz="1600" b="1" dirty="0" err="1">
                <a:latin typeface="Verdana" panose="020B0604030504040204" pitchFamily="34" charset="0"/>
              </a:rPr>
              <a:t>LeWitt</a:t>
            </a:r>
            <a:r>
              <a:rPr lang="en-US" altLang="en-US" sz="1600" dirty="0">
                <a:latin typeface="Verdana" panose="020B0604030504040204" pitchFamily="34" charset="0"/>
              </a:rPr>
              <a:t>, </a:t>
            </a:r>
            <a:r>
              <a:rPr lang="en-US" altLang="en-US" sz="1600" i="1" dirty="0">
                <a:latin typeface="Verdana" panose="020B0604030504040204" pitchFamily="34" charset="0"/>
              </a:rPr>
              <a:t>Wall Drawing No. 681 C / A,</a:t>
            </a:r>
            <a:r>
              <a:rPr lang="en-US" altLang="en-US" sz="1600" dirty="0">
                <a:latin typeface="Verdana" panose="020B0604030504040204" pitchFamily="34" charset="0"/>
              </a:rPr>
              <a:t> 1993, Conceptual painting</a:t>
            </a:r>
            <a:br>
              <a:rPr lang="en-US" altLang="en-US" sz="1600" b="1" dirty="0">
                <a:latin typeface="Verdana" panose="020B0604030504040204" pitchFamily="34" charset="0"/>
              </a:rPr>
            </a:br>
            <a:r>
              <a:rPr lang="en-US" altLang="en-US" sz="1600" dirty="0">
                <a:latin typeface="Verdana" panose="020B0604030504040204" pitchFamily="34" charset="0"/>
              </a:rPr>
              <a:t>Instructions:</a:t>
            </a:r>
            <a:r>
              <a:rPr lang="en-US" altLang="en-US" sz="1600" b="1" dirty="0">
                <a:latin typeface="Verdana" panose="020B0604030504040204" pitchFamily="34" charset="0"/>
              </a:rPr>
              <a:t> </a:t>
            </a:r>
            <a:r>
              <a:rPr lang="en-US" altLang="en-US" sz="1600" dirty="0">
                <a:latin typeface="Verdana" panose="020B0604030504040204" pitchFamily="34" charset="0"/>
              </a:rPr>
              <a:t>wall divided vertically into four equal squares separated and bordered by black bands. Within each square, bands in one of four directions, each with color ink washes superimposed, 120 x 444 in.</a:t>
            </a:r>
          </a:p>
        </p:txBody>
      </p:sp>
      <p:pic>
        <p:nvPicPr>
          <p:cNvPr id="48131" name="Picture 6" descr="lewitt_sol_wall_drawing_681C_A_ 19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7" y="1150181"/>
            <a:ext cx="8645525" cy="494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p:cNvSpPr txBox="1">
            <a:spLocks noChangeArrowheads="1"/>
          </p:cNvSpPr>
          <p:nvPr/>
        </p:nvSpPr>
        <p:spPr bwMode="auto">
          <a:xfrm>
            <a:off x="1676401" y="6096000"/>
            <a:ext cx="8650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hlinkClick r:id="rId3"/>
              </a:rPr>
              <a:t>http://www.nytimes.com/slideshow/2008/12/05/arts/1205-LEWI_index.html</a:t>
            </a:r>
            <a:r>
              <a:rPr lang="en-US" altLang="en-US" sz="1600" dirty="0"/>
              <a:t>  </a:t>
            </a:r>
          </a:p>
          <a:p>
            <a:pPr eaLnBrk="1" hangingPunct="1"/>
            <a:r>
              <a:rPr lang="en-US" altLang="en-US" sz="1600" dirty="0"/>
              <a:t>Images from ongoing </a:t>
            </a:r>
            <a:r>
              <a:rPr lang="en-US" altLang="en-US" sz="1600" dirty="0" err="1"/>
              <a:t>Lewitt</a:t>
            </a:r>
            <a:r>
              <a:rPr lang="en-US" altLang="en-US" sz="1600" dirty="0"/>
              <a:t> show at Mass </a:t>
            </a:r>
            <a:r>
              <a:rPr lang="en-US" altLang="en-US" sz="1600" dirty="0" err="1"/>
              <a:t>MoCA</a:t>
            </a:r>
            <a:r>
              <a:rPr lang="en-US" altLang="en-US" sz="1600" dirty="0"/>
              <a:t>, opened in Spring, 2009, on view </a:t>
            </a:r>
            <a:r>
              <a:rPr lang="en-US" altLang="en-US" sz="1600" dirty="0" err="1"/>
              <a:t>fo</a:t>
            </a:r>
            <a:r>
              <a:rPr lang="en-US" altLang="en-US" sz="1600" dirty="0"/>
              <a:t> 8 years </a:t>
            </a:r>
          </a:p>
        </p:txBody>
      </p:sp>
    </p:spTree>
    <p:extLst>
      <p:ext uri="{BB962C8B-B14F-4D97-AF65-F5344CB8AC3E}">
        <p14:creationId xmlns:p14="http://schemas.microsoft.com/office/powerpoint/2010/main" val="255938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23900" y="274638"/>
            <a:ext cx="10515600" cy="1395412"/>
          </a:xfrm>
        </p:spPr>
        <p:txBody>
          <a:bodyPr/>
          <a:lstStyle/>
          <a:p>
            <a:pPr algn="l" eaLnBrk="1" hangingPunct="1"/>
            <a:r>
              <a:rPr lang="en-US" altLang="en-US" sz="1600" b="1" dirty="0">
                <a:latin typeface="Verdana" panose="020B0604030504040204" pitchFamily="34" charset="0"/>
              </a:rPr>
              <a:t>Richard Serra </a:t>
            </a:r>
            <a:r>
              <a:rPr lang="en-US" altLang="en-US" sz="1600" dirty="0">
                <a:latin typeface="Verdana" panose="020B0604030504040204" pitchFamily="34" charset="0"/>
              </a:rPr>
              <a:t>(b. 1939, US), </a:t>
            </a:r>
            <a:r>
              <a:rPr lang="en-US" altLang="en-US" sz="1600" i="1" dirty="0">
                <a:latin typeface="Verdana" panose="020B0604030504040204" pitchFamily="34" charset="0"/>
              </a:rPr>
              <a:t>Splashing</a:t>
            </a:r>
            <a:r>
              <a:rPr lang="en-US" altLang="en-US" sz="1600" dirty="0">
                <a:latin typeface="Verdana" panose="020B0604030504040204" pitchFamily="34" charset="0"/>
              </a:rPr>
              <a:t>, 1968, molten lead left to harden </a:t>
            </a:r>
            <a:br>
              <a:rPr lang="en-US" altLang="en-US" sz="1600" dirty="0">
                <a:latin typeface="Verdana" panose="020B0604030504040204" pitchFamily="34" charset="0"/>
              </a:rPr>
            </a:br>
            <a:r>
              <a:rPr lang="en-US" altLang="en-US" sz="1600" dirty="0">
                <a:latin typeface="Verdana" panose="020B0604030504040204" pitchFamily="34" charset="0"/>
              </a:rPr>
              <a:t>Post-Minimalism </a:t>
            </a:r>
            <a:br>
              <a:rPr lang="en-US" altLang="en-US" sz="1600" dirty="0">
                <a:latin typeface="Verdana" panose="020B0604030504040204" pitchFamily="34" charset="0"/>
              </a:rPr>
            </a:br>
            <a:br>
              <a:rPr lang="en-US" altLang="en-US" sz="1600" dirty="0">
                <a:latin typeface="Verdana" panose="020B0604030504040204" pitchFamily="34" charset="0"/>
              </a:rPr>
            </a:br>
            <a:r>
              <a:rPr lang="en-US" altLang="en-US" sz="1600" dirty="0">
                <a:latin typeface="Verdana" panose="020B0604030504040204" pitchFamily="34" charset="0"/>
              </a:rPr>
              <a:t>“Action” Sculpture in which the art is the process and the object is a record of the process.</a:t>
            </a:r>
          </a:p>
        </p:txBody>
      </p:sp>
      <p:pic>
        <p:nvPicPr>
          <p:cNvPr id="23555" name="Picture 4" descr="Serra_Splashing_1968_8211_molted_lead_left_to_harden_Castelli_warehouse_destroy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2533" y="2070100"/>
            <a:ext cx="5266267"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Serra_richard_splas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26" y="1841500"/>
            <a:ext cx="6219474"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36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274638"/>
            <a:ext cx="8229600" cy="715962"/>
          </a:xfrm>
        </p:spPr>
        <p:txBody>
          <a:bodyPr/>
          <a:lstStyle/>
          <a:p>
            <a:pPr eaLnBrk="1" hangingPunct="1"/>
            <a:r>
              <a:rPr lang="en-US" altLang="en-US" sz="1600" dirty="0">
                <a:latin typeface="Verdana" panose="020B0604030504040204" pitchFamily="34" charset="0"/>
              </a:rPr>
              <a:t>(left) </a:t>
            </a:r>
            <a:r>
              <a:rPr lang="en-US" altLang="en-US" sz="1600" b="1" dirty="0">
                <a:latin typeface="Verdana" panose="020B0604030504040204" pitchFamily="34" charset="0"/>
              </a:rPr>
              <a:t>Richard</a:t>
            </a:r>
            <a:r>
              <a:rPr lang="en-US" altLang="en-US" sz="1600" dirty="0">
                <a:latin typeface="Verdana" panose="020B0604030504040204" pitchFamily="34" charset="0"/>
              </a:rPr>
              <a:t> </a:t>
            </a:r>
            <a:r>
              <a:rPr lang="en-US" altLang="en-US" sz="1600" b="1" dirty="0">
                <a:latin typeface="Verdana" panose="020B0604030504040204" pitchFamily="34" charset="0"/>
              </a:rPr>
              <a:t>Serra</a:t>
            </a:r>
            <a:r>
              <a:rPr lang="en-US" altLang="en-US" sz="1600" dirty="0">
                <a:latin typeface="Verdana" panose="020B0604030504040204" pitchFamily="34" charset="0"/>
              </a:rPr>
              <a:t>, </a:t>
            </a:r>
            <a:r>
              <a:rPr lang="en-US" altLang="en-US" sz="1600" i="1" dirty="0">
                <a:latin typeface="Verdana" panose="020B0604030504040204" pitchFamily="34" charset="0"/>
              </a:rPr>
              <a:t>One-Ton Prop</a:t>
            </a:r>
            <a:r>
              <a:rPr lang="en-US" altLang="en-US" sz="1600" dirty="0">
                <a:latin typeface="Verdana" panose="020B0604030504040204" pitchFamily="34" charset="0"/>
              </a:rPr>
              <a:t>, 1969, Post-minimalism</a:t>
            </a:r>
            <a:br>
              <a:rPr lang="en-US" altLang="en-US" sz="1600" dirty="0">
                <a:latin typeface="Verdana" panose="020B0604030504040204" pitchFamily="34" charset="0"/>
              </a:rPr>
            </a:br>
            <a:r>
              <a:rPr lang="en-US" altLang="en-US" sz="1600" dirty="0">
                <a:latin typeface="Verdana" panose="020B0604030504040204" pitchFamily="34" charset="0"/>
              </a:rPr>
              <a:t>(right) installation, 1969 of Serra’s “prop” sculptures</a:t>
            </a:r>
          </a:p>
        </p:txBody>
      </p:sp>
      <p:pic>
        <p:nvPicPr>
          <p:cNvPr id="24579" name="Picture 4" descr="Serra_Richard_One_Ton_Prop_19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017" y="1193800"/>
            <a:ext cx="4588933"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Serra_Richard_Prop_19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0020" y="2489200"/>
            <a:ext cx="668528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049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274638"/>
            <a:ext cx="8229600" cy="1020762"/>
          </a:xfrm>
        </p:spPr>
        <p:txBody>
          <a:bodyPr/>
          <a:lstStyle/>
          <a:p>
            <a:pPr eaLnBrk="1" hangingPunct="1"/>
            <a:r>
              <a:rPr lang="en-US" altLang="en-US" sz="1600" b="1" dirty="0">
                <a:latin typeface="Verdana" panose="020B0604030504040204" pitchFamily="34" charset="0"/>
              </a:rPr>
              <a:t>Richard Serra</a:t>
            </a:r>
            <a:r>
              <a:rPr lang="en-US" altLang="en-US" sz="1600" dirty="0">
                <a:latin typeface="Verdana" panose="020B0604030504040204" pitchFamily="34" charset="0"/>
              </a:rPr>
              <a:t>, </a:t>
            </a:r>
            <a:r>
              <a:rPr lang="en-US" altLang="en-US" sz="1600" i="1" dirty="0">
                <a:latin typeface="Verdana" panose="020B0604030504040204" pitchFamily="34" charset="0"/>
              </a:rPr>
              <a:t>Tilted Arc</a:t>
            </a:r>
            <a:r>
              <a:rPr lang="en-US" altLang="en-US" sz="1600" dirty="0">
                <a:latin typeface="Verdana" panose="020B0604030504040204" pitchFamily="34" charset="0"/>
              </a:rPr>
              <a:t>, </a:t>
            </a:r>
            <a:r>
              <a:rPr lang="en-US" altLang="en-US" sz="1600" dirty="0" err="1">
                <a:latin typeface="Verdana" panose="020B0604030504040204" pitchFamily="34" charset="0"/>
              </a:rPr>
              <a:t>Postminimalism</a:t>
            </a:r>
            <a:r>
              <a:rPr lang="en-US" altLang="en-US" sz="1600" dirty="0">
                <a:latin typeface="Verdana" panose="020B0604030504040204" pitchFamily="34" charset="0"/>
              </a:rPr>
              <a:t>, 12ft x 120 </a:t>
            </a:r>
            <a:r>
              <a:rPr lang="en-US" altLang="en-US" sz="1600" dirty="0" err="1">
                <a:latin typeface="Verdana" panose="020B0604030504040204" pitchFamily="34" charset="0"/>
              </a:rPr>
              <a:t>ft</a:t>
            </a:r>
            <a:r>
              <a:rPr lang="en-US" altLang="en-US" sz="1600" dirty="0">
                <a:latin typeface="Verdana" panose="020B0604030504040204" pitchFamily="34" charset="0"/>
              </a:rPr>
              <a:t> x 2.5 in, </a:t>
            </a:r>
            <a:r>
              <a:rPr lang="en-US" altLang="en-US" sz="1600" dirty="0" err="1">
                <a:latin typeface="Verdana" panose="020B0604030504040204" pitchFamily="34" charset="0"/>
              </a:rPr>
              <a:t>cor</a:t>
            </a:r>
            <a:r>
              <a:rPr lang="en-US" altLang="en-US" sz="1600" dirty="0">
                <a:latin typeface="Verdana" panose="020B0604030504040204" pitchFamily="34" charset="0"/>
              </a:rPr>
              <a:t>-ten steel, Federal Plaza, NYC, 1981-1989, Site-specific commissioned public artwork</a:t>
            </a:r>
          </a:p>
        </p:txBody>
      </p:sp>
      <p:pic>
        <p:nvPicPr>
          <p:cNvPr id="25603" name="Picture 4" descr="serra_tiltedarc_19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607764"/>
            <a:ext cx="7010400" cy="44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serra_Titled_Arc-Cor-ten-steel-19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3632200"/>
            <a:ext cx="4639560"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332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nyc-architecture.com/SCC/javits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1" y="381001"/>
            <a:ext cx="4505325"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4"/>
          <p:cNvSpPr txBox="1">
            <a:spLocks noChangeArrowheads="1"/>
          </p:cNvSpPr>
          <p:nvPr/>
        </p:nvSpPr>
        <p:spPr bwMode="auto">
          <a:xfrm>
            <a:off x="2905126" y="6324600"/>
            <a:ext cx="5705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FFFF"/>
                </a:solidFill>
              </a:rPr>
              <a:t>GSA = New York City General Services Administration</a:t>
            </a:r>
          </a:p>
        </p:txBody>
      </p:sp>
    </p:spTree>
    <p:extLst>
      <p:ext uri="{BB962C8B-B14F-4D97-AF65-F5344CB8AC3E}">
        <p14:creationId xmlns:p14="http://schemas.microsoft.com/office/powerpoint/2010/main" val="3031623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erra_Richard_Tilted_Arc_before_and_after_remo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36575"/>
            <a:ext cx="5943600"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descr="Serra_Richard_GSA_planter_installed_in_Federal_Plaza_after_removal_of_Tilted_Arc_19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4114801"/>
            <a:ext cx="29718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6" descr="serra_tilted_arc_defense_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925" y="91772"/>
            <a:ext cx="1905000" cy="329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7"/>
          <p:cNvSpPr txBox="1">
            <a:spLocks noChangeArrowheads="1"/>
          </p:cNvSpPr>
          <p:nvPr/>
        </p:nvSpPr>
        <p:spPr bwMode="auto">
          <a:xfrm>
            <a:off x="1714500" y="6270051"/>
            <a:ext cx="70312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solidFill>
                  <a:srgbClr val="FFFFFF"/>
                </a:solidFill>
              </a:rPr>
              <a:t>Federal Plaza, NYC, before (above) and after (below) removal of </a:t>
            </a:r>
            <a:r>
              <a:rPr lang="en-US" altLang="en-US" sz="1600" i="1" dirty="0">
                <a:solidFill>
                  <a:srgbClr val="FFFFFF"/>
                </a:solidFill>
              </a:rPr>
              <a:t>Tilted Arc</a:t>
            </a:r>
            <a:r>
              <a:rPr lang="en-US" altLang="en-US" sz="1600" dirty="0">
                <a:solidFill>
                  <a:srgbClr val="FFFFFF"/>
                </a:solidFill>
              </a:rPr>
              <a:t> </a:t>
            </a:r>
            <a:br>
              <a:rPr lang="en-US" altLang="en-US" sz="1600" dirty="0">
                <a:solidFill>
                  <a:srgbClr val="FFFFFF"/>
                </a:solidFill>
              </a:rPr>
            </a:br>
            <a:r>
              <a:rPr lang="en-US" altLang="en-US" sz="1600" dirty="0">
                <a:solidFill>
                  <a:srgbClr val="FFFFFF"/>
                </a:solidFill>
              </a:rPr>
              <a:t>with planters and benches</a:t>
            </a:r>
          </a:p>
        </p:txBody>
      </p:sp>
      <p:sp>
        <p:nvSpPr>
          <p:cNvPr id="27654" name="Text Box 8"/>
          <p:cNvSpPr txBox="1">
            <a:spLocks noChangeArrowheads="1"/>
          </p:cNvSpPr>
          <p:nvPr/>
        </p:nvSpPr>
        <p:spPr bwMode="auto">
          <a:xfrm>
            <a:off x="8077201" y="3324514"/>
            <a:ext cx="2354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solidFill>
                  <a:srgbClr val="FFFFFF"/>
                </a:solidFill>
              </a:rPr>
              <a:t>Document from legal</a:t>
            </a:r>
          </a:p>
          <a:p>
            <a:pPr eaLnBrk="1" hangingPunct="1"/>
            <a:r>
              <a:rPr lang="en-US" altLang="en-US" sz="1600" dirty="0">
                <a:solidFill>
                  <a:srgbClr val="FFFFFF"/>
                </a:solidFill>
              </a:rPr>
              <a:t>battle to retain sculpture</a:t>
            </a:r>
          </a:p>
        </p:txBody>
      </p:sp>
    </p:spTree>
    <p:extLst>
      <p:ext uri="{BB962C8B-B14F-4D97-AF65-F5344CB8AC3E}">
        <p14:creationId xmlns:p14="http://schemas.microsoft.com/office/powerpoint/2010/main" val="3552840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752600" y="0"/>
            <a:ext cx="8763000" cy="1371600"/>
          </a:xfrm>
        </p:spPr>
        <p:txBody>
          <a:bodyPr/>
          <a:lstStyle/>
          <a:p>
            <a:pPr algn="l" eaLnBrk="1" hangingPunct="1"/>
            <a:r>
              <a:rPr lang="en-US" altLang="en-US" sz="1600" b="1">
                <a:latin typeface="Verdana" panose="020B0604030504040204" pitchFamily="34" charset="0"/>
              </a:rPr>
              <a:t>Maya Lin</a:t>
            </a:r>
            <a:r>
              <a:rPr lang="en-US" altLang="en-US" sz="1600">
                <a:latin typeface="Verdana" panose="020B0604030504040204" pitchFamily="34" charset="0"/>
              </a:rPr>
              <a:t>, </a:t>
            </a:r>
            <a:r>
              <a:rPr lang="en-US" altLang="en-US" sz="1600" i="1">
                <a:latin typeface="Verdana" panose="020B0604030504040204" pitchFamily="34" charset="0"/>
              </a:rPr>
              <a:t>Vietnam Veterans Memorial</a:t>
            </a:r>
            <a:r>
              <a:rPr lang="en-US" altLang="en-US" sz="1600">
                <a:latin typeface="Verdana" panose="020B0604030504040204" pitchFamily="34" charset="0"/>
              </a:rPr>
              <a:t>, polished black granite, 1982, Washington DC. (below left) </a:t>
            </a:r>
            <a:r>
              <a:rPr lang="en-US" altLang="en-US" sz="1600" b="1">
                <a:latin typeface="Verdana" panose="020B0604030504040204" pitchFamily="34" charset="0"/>
              </a:rPr>
              <a:t>Frederick Hart</a:t>
            </a:r>
            <a:r>
              <a:rPr lang="en-US" altLang="en-US" sz="1600">
                <a:latin typeface="Verdana" panose="020B0604030504040204" pitchFamily="34" charset="0"/>
              </a:rPr>
              <a:t>, </a:t>
            </a:r>
            <a:r>
              <a:rPr lang="en-US" altLang="en-US" sz="1600" i="1">
                <a:latin typeface="Verdana" panose="020B0604030504040204" pitchFamily="34" charset="0"/>
              </a:rPr>
              <a:t>Vietnam Veterans Memorial</a:t>
            </a:r>
            <a:r>
              <a:rPr lang="en-US" altLang="en-US" sz="1600">
                <a:latin typeface="Verdana" panose="020B0604030504040204" pitchFamily="34" charset="0"/>
              </a:rPr>
              <a:t>, 1984. Fills minimalist form with new democratic memorial content that subverts the idealization of the single heroic leader.  Compare Washington obelisk, below right.</a:t>
            </a:r>
          </a:p>
        </p:txBody>
      </p:sp>
      <p:pic>
        <p:nvPicPr>
          <p:cNvPr id="28675" name="Picture 4" descr="LIN_Maya_Vietnam_Veterans_Memorial_November_13_1982_National_Mall_D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339850"/>
            <a:ext cx="83058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descr="Lin_maya_vietnam_memorial_washingtonMemo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276600"/>
            <a:ext cx="2971800" cy="2971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6" descr="HART_Frederick_Three_Soldiers_VVM_ded_Nov_1984_National_Mall_D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495800"/>
            <a:ext cx="3048000" cy="21145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486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Lin_Maya_Vietnam_Memorial_man_touching_w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0" y="0"/>
            <a:ext cx="4402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1923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31800" y="101600"/>
            <a:ext cx="6845300" cy="1174750"/>
          </a:xfrm>
        </p:spPr>
        <p:txBody>
          <a:bodyPr/>
          <a:lstStyle/>
          <a:p>
            <a:pPr algn="l"/>
            <a:r>
              <a:rPr lang="en-US" altLang="en-US" sz="1600" b="1" dirty="0">
                <a:latin typeface="Verdana" panose="020B0604030504040204" pitchFamily="34" charset="0"/>
              </a:rPr>
              <a:t>Eva Hesse</a:t>
            </a:r>
            <a:r>
              <a:rPr lang="en-US" altLang="en-US" sz="1600" dirty="0">
                <a:latin typeface="Verdana" panose="020B0604030504040204" pitchFamily="34" charset="0"/>
              </a:rPr>
              <a:t> </a:t>
            </a:r>
            <a:r>
              <a:rPr lang="en-US" altLang="en-US" sz="1600" b="1" dirty="0">
                <a:latin typeface="Verdana" panose="020B0604030504040204" pitchFamily="34" charset="0"/>
              </a:rPr>
              <a:t>Eva Hesse </a:t>
            </a:r>
            <a:r>
              <a:rPr lang="en-US" altLang="en-US" sz="1600" dirty="0">
                <a:latin typeface="Verdana" panose="020B0604030504040204" pitchFamily="34" charset="0"/>
              </a:rPr>
              <a:t>(American b. Germany, 1936-1970, 34 years), notebook page, 1965-66</a:t>
            </a:r>
            <a:br>
              <a:rPr lang="en-US" altLang="en-US" sz="1600" dirty="0">
                <a:latin typeface="Verdana" panose="020B0604030504040204" pitchFamily="34" charset="0"/>
              </a:rPr>
            </a:br>
            <a:r>
              <a:rPr lang="en-US" altLang="en-US" sz="1600" dirty="0">
                <a:latin typeface="Verdana" panose="020B0604030504040204" pitchFamily="34" charset="0"/>
              </a:rPr>
              <a:t>(right), </a:t>
            </a:r>
            <a:r>
              <a:rPr lang="en-US" altLang="en-US" sz="1600" b="1" dirty="0">
                <a:latin typeface="Verdana" panose="020B0604030504040204" pitchFamily="34" charset="0"/>
              </a:rPr>
              <a:t>Hesse</a:t>
            </a:r>
            <a:r>
              <a:rPr lang="en-US" altLang="en-US" sz="1600" dirty="0">
                <a:latin typeface="Verdana" panose="020B0604030504040204" pitchFamily="34" charset="0"/>
              </a:rPr>
              <a:t>, </a:t>
            </a:r>
            <a:r>
              <a:rPr lang="en-US" altLang="en-US" sz="1600" i="1" dirty="0">
                <a:latin typeface="Verdana" panose="020B0604030504040204" pitchFamily="34" charset="0"/>
              </a:rPr>
              <a:t>Hang Up</a:t>
            </a:r>
            <a:r>
              <a:rPr lang="en-US" altLang="en-US" sz="1600" dirty="0">
                <a:latin typeface="Verdana" panose="020B0604030504040204" pitchFamily="34" charset="0"/>
              </a:rPr>
              <a:t>, acrylic on wood, cloth, steel, 1966</a:t>
            </a:r>
          </a:p>
        </p:txBody>
      </p:sp>
      <p:pic>
        <p:nvPicPr>
          <p:cNvPr id="76803" name="Picture 3" descr="Hesse_page_from_notebook_1965_66"/>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079501" y="1701800"/>
            <a:ext cx="34083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Hesse_Eva_Hang_Up_acrylic_on_wood_cloth_steel_19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107" y="188980"/>
            <a:ext cx="4087814" cy="598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descr="Hesse_Eva_Hang_Up_det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4878" y="4439166"/>
            <a:ext cx="295030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32746" y="6356866"/>
            <a:ext cx="774571" cy="369332"/>
          </a:xfrm>
          <a:prstGeom prst="rect">
            <a:avLst/>
          </a:prstGeom>
          <a:noFill/>
        </p:spPr>
        <p:txBody>
          <a:bodyPr wrap="none" rtlCol="0">
            <a:spAutoFit/>
          </a:bodyPr>
          <a:lstStyle/>
          <a:p>
            <a:r>
              <a:rPr lang="en-US" dirty="0"/>
              <a:t>Detail</a:t>
            </a:r>
          </a:p>
        </p:txBody>
      </p:sp>
    </p:spTree>
    <p:extLst>
      <p:ext uri="{BB962C8B-B14F-4D97-AF65-F5344CB8AC3E}">
        <p14:creationId xmlns:p14="http://schemas.microsoft.com/office/powerpoint/2010/main" val="1262634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A83A1F-F2F5-4F5E-AAD6-FA57BB2CF663}"/>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703271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981200" y="0"/>
            <a:ext cx="8229600" cy="762000"/>
          </a:xfrm>
        </p:spPr>
        <p:txBody>
          <a:bodyPr/>
          <a:lstStyle/>
          <a:p>
            <a:pPr algn="l" eaLnBrk="1" hangingPunct="1"/>
            <a:r>
              <a:rPr lang="en-US" altLang="en-US" sz="1600">
                <a:latin typeface="Verdana" panose="020B0604030504040204" pitchFamily="34" charset="0"/>
              </a:rPr>
              <a:t>Hesse in New York apartment holding </a:t>
            </a:r>
            <a:r>
              <a:rPr lang="en-US" altLang="en-US" sz="1600" i="1">
                <a:latin typeface="Verdana" panose="020B0604030504040204" pitchFamily="34" charset="0"/>
              </a:rPr>
              <a:t>Ingeminate</a:t>
            </a:r>
            <a:r>
              <a:rPr lang="en-US" altLang="en-US" sz="1600">
                <a:latin typeface="Verdana" panose="020B0604030504040204" pitchFamily="34" charset="0"/>
              </a:rPr>
              <a:t>, 1966; Hesse </a:t>
            </a:r>
            <a:r>
              <a:rPr lang="en-US" altLang="en-US" sz="1600" i="1">
                <a:latin typeface="Verdana" panose="020B0604030504040204" pitchFamily="34" charset="0"/>
              </a:rPr>
              <a:t>Ingeminate</a:t>
            </a:r>
            <a:r>
              <a:rPr lang="en-US" altLang="en-US" sz="1600">
                <a:latin typeface="Verdana" panose="020B0604030504040204" pitchFamily="34" charset="0"/>
              </a:rPr>
              <a:t> 1965, surgical hose, papier-mâché, cord and sprayed enamel over balloons (detail)</a:t>
            </a:r>
          </a:p>
        </p:txBody>
      </p:sp>
      <p:pic>
        <p:nvPicPr>
          <p:cNvPr id="77827" name="Picture 3" descr="Hesse_in_her_New_York_studio_holding_Ingeminate_19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914400"/>
            <a:ext cx="34893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Hesse_Ingeminate_1965_surgical_hose_papier_mache_cord_and_sprayed_enamel_over_balloons_de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133600"/>
            <a:ext cx="466725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763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524000" y="0"/>
            <a:ext cx="8915400" cy="609600"/>
          </a:xfrm>
        </p:spPr>
        <p:txBody>
          <a:bodyPr/>
          <a:lstStyle/>
          <a:p>
            <a:pPr eaLnBrk="1" hangingPunct="1"/>
            <a:r>
              <a:rPr lang="en-US" altLang="en-US" sz="1600" b="1">
                <a:latin typeface="Verdana" panose="020B0604030504040204" pitchFamily="34" charset="0"/>
              </a:rPr>
              <a:t>Hesse,</a:t>
            </a:r>
            <a:r>
              <a:rPr lang="en-US" altLang="en-US" sz="1600">
                <a:latin typeface="Verdana" panose="020B0604030504040204" pitchFamily="34" charset="0"/>
              </a:rPr>
              <a:t> </a:t>
            </a:r>
            <a:r>
              <a:rPr lang="en-US" altLang="en-US" sz="1600" i="1">
                <a:latin typeface="Verdana" panose="020B0604030504040204" pitchFamily="34" charset="0"/>
              </a:rPr>
              <a:t>Sans II </a:t>
            </a:r>
            <a:r>
              <a:rPr lang="en-US" altLang="en-US" sz="1600">
                <a:latin typeface="Verdana" panose="020B0604030504040204" pitchFamily="34" charset="0"/>
              </a:rPr>
              <a:t>(two views),1968 fiberglass polyester resin 5 units, each 38inH</a:t>
            </a:r>
          </a:p>
        </p:txBody>
      </p:sp>
      <p:pic>
        <p:nvPicPr>
          <p:cNvPr id="79875" name="Picture 3" descr="Hesse_Eva_Sans2_II_1968_fiberglass_polyester_resin_5units_each38inH"/>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676400" y="3276601"/>
            <a:ext cx="52578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Hesse_Eva_Sans_II_1968_fiberglass_polyester_resin_5units_each38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4401"/>
            <a:ext cx="64008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 descr="Hesse_Eva_Sans_II_detai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1" y="685800"/>
            <a:ext cx="2119313"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descr="Judd_Donald_Untited_4_aluminumCubes_19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270376"/>
            <a:ext cx="28956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Text Box 7"/>
          <p:cNvSpPr txBox="1">
            <a:spLocks noChangeArrowheads="1"/>
          </p:cNvSpPr>
          <p:nvPr/>
        </p:nvSpPr>
        <p:spPr bwMode="auto">
          <a:xfrm>
            <a:off x="7391400" y="6276976"/>
            <a:ext cx="30861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Compare Minimalist sculpture of</a:t>
            </a:r>
          </a:p>
          <a:p>
            <a:pPr eaLnBrk="1" hangingPunct="1"/>
            <a:r>
              <a:rPr lang="en-US" altLang="en-US" sz="1600"/>
              <a:t>Donald Judd, </a:t>
            </a:r>
            <a:r>
              <a:rPr lang="en-US" altLang="en-US" sz="1600" i="1"/>
              <a:t>Untitled</a:t>
            </a:r>
            <a:r>
              <a:rPr lang="en-US" altLang="en-US" sz="1600"/>
              <a:t>, 1964</a:t>
            </a:r>
          </a:p>
        </p:txBody>
      </p:sp>
      <p:sp>
        <p:nvSpPr>
          <p:cNvPr id="79880" name="Text Box 8"/>
          <p:cNvSpPr txBox="1">
            <a:spLocks noChangeArrowheads="1"/>
          </p:cNvSpPr>
          <p:nvPr/>
        </p:nvSpPr>
        <p:spPr bwMode="auto">
          <a:xfrm>
            <a:off x="8518525" y="3846513"/>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detail</a:t>
            </a:r>
          </a:p>
        </p:txBody>
      </p:sp>
    </p:spTree>
    <p:extLst>
      <p:ext uri="{BB962C8B-B14F-4D97-AF65-F5344CB8AC3E}">
        <p14:creationId xmlns:p14="http://schemas.microsoft.com/office/powerpoint/2010/main" val="1980358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 y="0"/>
            <a:ext cx="12092411" cy="1176950"/>
          </a:xfrm>
        </p:spPr>
        <p:txBody>
          <a:bodyPr/>
          <a:lstStyle/>
          <a:p>
            <a:r>
              <a:rPr lang="en-US" sz="1800" b="1" dirty="0"/>
              <a:t>Judy Chicago </a:t>
            </a:r>
            <a:r>
              <a:rPr lang="en-US" sz="1800" dirty="0"/>
              <a:t>(American, born 1939),</a:t>
            </a:r>
            <a:r>
              <a:rPr lang="en-US" sz="1800" i="1" dirty="0"/>
              <a:t>The Dinner Party</a:t>
            </a:r>
            <a:r>
              <a:rPr lang="en-US" sz="1800" dirty="0"/>
              <a:t>, 1974–79, ceramic, porcelain, textile, 576 × 576 in. </a:t>
            </a:r>
            <a:br>
              <a:rPr lang="en-US" sz="1800" dirty="0"/>
            </a:br>
            <a:r>
              <a:rPr lang="en-US" sz="1800" dirty="0"/>
              <a:t>Icon of feminist art on view permanently in </a:t>
            </a:r>
            <a:r>
              <a:rPr lang="da-DK" sz="1800" dirty="0"/>
              <a:t>Elizabeth A. Sackler Center for Feminist Art, Brooklyn MA, NYC. </a:t>
            </a:r>
            <a:br>
              <a:rPr lang="da-DK" sz="1800" dirty="0"/>
            </a:br>
            <a:r>
              <a:rPr lang="da-DK" sz="1800" dirty="0"/>
              <a:t>39 place settings, 999 heritage floor tiles, each honoring a woman in history</a:t>
            </a:r>
            <a:br>
              <a:rPr lang="da-DK" sz="1800" dirty="0"/>
            </a:br>
            <a:r>
              <a:rPr lang="da-DK" sz="1800" dirty="0"/>
              <a:t> who made significant contributions to the lives of women</a:t>
            </a:r>
            <a:endParaRPr lang="en-US" sz="1800" dirty="0"/>
          </a:p>
        </p:txBody>
      </p:sp>
      <p:pic>
        <p:nvPicPr>
          <p:cNvPr id="4" name="Picture 3">
            <a:extLst>
              <a:ext uri="{FF2B5EF4-FFF2-40B4-BE49-F238E27FC236}">
                <a16:creationId xmlns:a16="http://schemas.microsoft.com/office/drawing/2014/main" id="{8E97281E-3BBB-4F42-98F3-58B7A95D91AA}"/>
              </a:ext>
            </a:extLst>
          </p:cNvPr>
          <p:cNvPicPr>
            <a:picLocks noChangeAspect="1"/>
          </p:cNvPicPr>
          <p:nvPr/>
        </p:nvPicPr>
        <p:blipFill>
          <a:blip r:embed="rId2"/>
          <a:stretch>
            <a:fillRect/>
          </a:stretch>
        </p:blipFill>
        <p:spPr>
          <a:xfrm>
            <a:off x="2046082" y="1176950"/>
            <a:ext cx="8352459" cy="5591751"/>
          </a:xfrm>
          <a:prstGeom prst="rect">
            <a:avLst/>
          </a:prstGeom>
        </p:spPr>
      </p:pic>
    </p:spTree>
    <p:extLst>
      <p:ext uri="{BB962C8B-B14F-4D97-AF65-F5344CB8AC3E}">
        <p14:creationId xmlns:p14="http://schemas.microsoft.com/office/powerpoint/2010/main" val="3023818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4905" y="1216152"/>
            <a:ext cx="8466782" cy="6604090"/>
          </a:xfrm>
          <a:prstGeom prst="rect">
            <a:avLst/>
          </a:prstGeom>
        </p:spPr>
      </p:pic>
      <p:sp>
        <p:nvSpPr>
          <p:cNvPr id="3" name="Title 2"/>
          <p:cNvSpPr>
            <a:spLocks noGrp="1"/>
          </p:cNvSpPr>
          <p:nvPr>
            <p:ph type="title"/>
          </p:nvPr>
        </p:nvSpPr>
        <p:spPr/>
        <p:txBody>
          <a:bodyPr/>
          <a:lstStyle/>
          <a:p>
            <a:r>
              <a:rPr lang="en-US" sz="1800" dirty="0"/>
              <a:t>Detail of The Dinner Party installation showing place settings for writer Virginia Woolf and artist Georgia O’Keefe. Notice handmade embroidery, ceramic sculptures and floor tiles</a:t>
            </a:r>
          </a:p>
        </p:txBody>
      </p:sp>
    </p:spTree>
    <p:extLst>
      <p:ext uri="{BB962C8B-B14F-4D97-AF65-F5344CB8AC3E}">
        <p14:creationId xmlns:p14="http://schemas.microsoft.com/office/powerpoint/2010/main" val="2767103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7F8B6-DB48-4B4F-AF6F-D8D833BD2461}"/>
              </a:ext>
            </a:extLst>
          </p:cNvPr>
          <p:cNvSpPr>
            <a:spLocks noGrp="1"/>
          </p:cNvSpPr>
          <p:nvPr>
            <p:ph type="title"/>
          </p:nvPr>
        </p:nvSpPr>
        <p:spPr>
          <a:xfrm>
            <a:off x="381000" y="28575"/>
            <a:ext cx="10972800" cy="1143000"/>
          </a:xfrm>
        </p:spPr>
        <p:txBody>
          <a:bodyPr/>
          <a:lstStyle/>
          <a:p>
            <a:pPr algn="l"/>
            <a:r>
              <a:rPr lang="en-US" sz="1600" dirty="0">
                <a:latin typeface="Verdana Pro" panose="020B0604030504040204" pitchFamily="34" charset="0"/>
              </a:rPr>
              <a:t>Mary Kelly (US b. 1941), </a:t>
            </a:r>
            <a:r>
              <a:rPr lang="en-US" sz="1600" i="1" dirty="0">
                <a:latin typeface="Verdana Pro" panose="020B0604030504040204" pitchFamily="34" charset="0"/>
              </a:rPr>
              <a:t>Post-Partum Document</a:t>
            </a:r>
            <a:r>
              <a:rPr lang="en-US" sz="1600" dirty="0">
                <a:latin typeface="Verdana Pro" panose="020B0604030504040204" pitchFamily="34" charset="0"/>
              </a:rPr>
              <a:t>, 1973-79. Installation in six parts. Installation View, Generali Foundation, Vienna	Conceptual Art / Post-Minimalism</a:t>
            </a:r>
            <a:br>
              <a:rPr lang="en-US" sz="1600" dirty="0">
                <a:latin typeface="Verdana Pro" panose="020B0604030504040204" pitchFamily="34" charset="0"/>
              </a:rPr>
            </a:br>
            <a:r>
              <a:rPr lang="en-US" sz="1600" dirty="0">
                <a:latin typeface="Verdana Pro" panose="020B0604030504040204" pitchFamily="34" charset="0"/>
              </a:rPr>
              <a:t>(Right) </a:t>
            </a:r>
            <a:r>
              <a:rPr lang="en-US" sz="1600" i="1" dirty="0">
                <a:latin typeface="Verdana Pro" panose="020B0604030504040204" pitchFamily="34" charset="0"/>
              </a:rPr>
              <a:t>Post-Partum Document: Introduction</a:t>
            </a:r>
            <a:r>
              <a:rPr lang="en-US" sz="1600" dirty="0">
                <a:latin typeface="Verdana Pro" panose="020B0604030504040204" pitchFamily="34" charset="0"/>
              </a:rPr>
              <a:t>, 1973, </a:t>
            </a:r>
            <a:r>
              <a:rPr lang="en-US" sz="1600" dirty="0" err="1">
                <a:latin typeface="Verdana Pro" panose="020B0604030504040204" pitchFamily="34" charset="0"/>
              </a:rPr>
              <a:t>Perpsex</a:t>
            </a:r>
            <a:r>
              <a:rPr lang="en-US" sz="1600" dirty="0">
                <a:latin typeface="Verdana Pro" panose="020B0604030504040204" pitchFamily="34" charset="0"/>
              </a:rPr>
              <a:t> units, white card, wool vests, pencil, ink</a:t>
            </a:r>
            <a:br>
              <a:rPr lang="en-US" sz="1600" dirty="0">
                <a:latin typeface="Verdana Pro" panose="020B0604030504040204" pitchFamily="34" charset="0"/>
              </a:rPr>
            </a:br>
            <a:r>
              <a:rPr lang="en-US" sz="1600" dirty="0">
                <a:latin typeface="Verdana Pro" panose="020B0604030504040204" pitchFamily="34" charset="0"/>
              </a:rPr>
              <a:t>4 units, 20 x 25.5 cm each. Wool baby shirt (bottom left) and diaper liner (bottom right)</a:t>
            </a:r>
          </a:p>
        </p:txBody>
      </p:sp>
      <p:pic>
        <p:nvPicPr>
          <p:cNvPr id="3" name="Picture 2">
            <a:extLst>
              <a:ext uri="{FF2B5EF4-FFF2-40B4-BE49-F238E27FC236}">
                <a16:creationId xmlns:a16="http://schemas.microsoft.com/office/drawing/2014/main" id="{EF13EFC1-DE92-4935-9145-3EB370FF3342}"/>
              </a:ext>
            </a:extLst>
          </p:cNvPr>
          <p:cNvPicPr>
            <a:picLocks noChangeAspect="1"/>
          </p:cNvPicPr>
          <p:nvPr/>
        </p:nvPicPr>
        <p:blipFill>
          <a:blip r:embed="rId2"/>
          <a:stretch>
            <a:fillRect/>
          </a:stretch>
        </p:blipFill>
        <p:spPr>
          <a:xfrm>
            <a:off x="609601" y="1700784"/>
            <a:ext cx="4861136" cy="3282696"/>
          </a:xfrm>
          <a:prstGeom prst="rect">
            <a:avLst/>
          </a:prstGeom>
        </p:spPr>
      </p:pic>
      <p:pic>
        <p:nvPicPr>
          <p:cNvPr id="4" name="Picture 3">
            <a:extLst>
              <a:ext uri="{FF2B5EF4-FFF2-40B4-BE49-F238E27FC236}">
                <a16:creationId xmlns:a16="http://schemas.microsoft.com/office/drawing/2014/main" id="{90927349-A751-4B71-A1BF-4449D5BE8EAB}"/>
              </a:ext>
            </a:extLst>
          </p:cNvPr>
          <p:cNvPicPr>
            <a:picLocks noChangeAspect="1"/>
          </p:cNvPicPr>
          <p:nvPr/>
        </p:nvPicPr>
        <p:blipFill>
          <a:blip r:embed="rId3"/>
          <a:stretch>
            <a:fillRect/>
          </a:stretch>
        </p:blipFill>
        <p:spPr>
          <a:xfrm>
            <a:off x="6858000" y="1159123"/>
            <a:ext cx="3716557" cy="2850818"/>
          </a:xfrm>
          <a:prstGeom prst="rect">
            <a:avLst/>
          </a:prstGeom>
        </p:spPr>
      </p:pic>
      <p:pic>
        <p:nvPicPr>
          <p:cNvPr id="5" name="Picture 4">
            <a:extLst>
              <a:ext uri="{FF2B5EF4-FFF2-40B4-BE49-F238E27FC236}">
                <a16:creationId xmlns:a16="http://schemas.microsoft.com/office/drawing/2014/main" id="{F6161E62-340A-4C72-A2AE-425ABA10140C}"/>
              </a:ext>
            </a:extLst>
          </p:cNvPr>
          <p:cNvPicPr>
            <a:picLocks noChangeAspect="1"/>
          </p:cNvPicPr>
          <p:nvPr/>
        </p:nvPicPr>
        <p:blipFill>
          <a:blip r:embed="rId4"/>
          <a:stretch>
            <a:fillRect/>
          </a:stretch>
        </p:blipFill>
        <p:spPr>
          <a:xfrm>
            <a:off x="6096000" y="4128186"/>
            <a:ext cx="2125980" cy="2486996"/>
          </a:xfrm>
          <a:prstGeom prst="rect">
            <a:avLst/>
          </a:prstGeom>
        </p:spPr>
      </p:pic>
      <p:pic>
        <p:nvPicPr>
          <p:cNvPr id="6" name="Picture 5">
            <a:extLst>
              <a:ext uri="{FF2B5EF4-FFF2-40B4-BE49-F238E27FC236}">
                <a16:creationId xmlns:a16="http://schemas.microsoft.com/office/drawing/2014/main" id="{81E2B6B5-A572-402F-9742-516C2F9B3B89}"/>
              </a:ext>
            </a:extLst>
          </p:cNvPr>
          <p:cNvPicPr>
            <a:picLocks noChangeAspect="1"/>
          </p:cNvPicPr>
          <p:nvPr/>
        </p:nvPicPr>
        <p:blipFill>
          <a:blip r:embed="rId5"/>
          <a:stretch>
            <a:fillRect/>
          </a:stretch>
        </p:blipFill>
        <p:spPr>
          <a:xfrm>
            <a:off x="9064270" y="4147529"/>
            <a:ext cx="2179326" cy="2486996"/>
          </a:xfrm>
          <a:prstGeom prst="rect">
            <a:avLst/>
          </a:prstGeom>
        </p:spPr>
      </p:pic>
    </p:spTree>
    <p:extLst>
      <p:ext uri="{BB962C8B-B14F-4D97-AF65-F5344CB8AC3E}">
        <p14:creationId xmlns:p14="http://schemas.microsoft.com/office/powerpoint/2010/main" val="2693100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2FD8-4220-4447-BDF3-152967D8BBB6}"/>
              </a:ext>
            </a:extLst>
          </p:cNvPr>
          <p:cNvSpPr>
            <a:spLocks noGrp="1"/>
          </p:cNvSpPr>
          <p:nvPr>
            <p:ph type="title"/>
          </p:nvPr>
        </p:nvSpPr>
        <p:spPr/>
        <p:txBody>
          <a:bodyPr/>
          <a:lstStyle/>
          <a:p>
            <a:pPr algn="l"/>
            <a:r>
              <a:rPr lang="en-US" sz="1600" dirty="0">
                <a:latin typeface="Verdana Pro" panose="020B0604030504040204" pitchFamily="34" charset="0"/>
              </a:rPr>
              <a:t>Mary Kelly, </a:t>
            </a:r>
            <a:r>
              <a:rPr lang="en-US" sz="1600" i="1" dirty="0">
                <a:latin typeface="Verdana Pro" panose="020B0604030504040204" pitchFamily="34" charset="0"/>
              </a:rPr>
              <a:t>Post Partum Document</a:t>
            </a:r>
            <a:r>
              <a:rPr lang="en-US" sz="1600" dirty="0">
                <a:latin typeface="Verdana Pro" panose="020B0604030504040204" pitchFamily="34" charset="0"/>
              </a:rPr>
              <a:t>, (left) detail of documentation panel, (center) Kelly and her son in a recording session for Post Partum Document, (right) viewer</a:t>
            </a:r>
          </a:p>
        </p:txBody>
      </p:sp>
      <p:pic>
        <p:nvPicPr>
          <p:cNvPr id="3" name="Picture 2">
            <a:extLst>
              <a:ext uri="{FF2B5EF4-FFF2-40B4-BE49-F238E27FC236}">
                <a16:creationId xmlns:a16="http://schemas.microsoft.com/office/drawing/2014/main" id="{62D01BAD-83F1-4CD5-B492-037B470EA109}"/>
              </a:ext>
            </a:extLst>
          </p:cNvPr>
          <p:cNvPicPr>
            <a:picLocks noChangeAspect="1"/>
          </p:cNvPicPr>
          <p:nvPr/>
        </p:nvPicPr>
        <p:blipFill>
          <a:blip r:embed="rId2"/>
          <a:stretch>
            <a:fillRect/>
          </a:stretch>
        </p:blipFill>
        <p:spPr>
          <a:xfrm>
            <a:off x="471051" y="1417638"/>
            <a:ext cx="4316506" cy="4933904"/>
          </a:xfrm>
          <a:prstGeom prst="rect">
            <a:avLst/>
          </a:prstGeom>
        </p:spPr>
      </p:pic>
      <p:pic>
        <p:nvPicPr>
          <p:cNvPr id="4" name="Picture 3">
            <a:extLst>
              <a:ext uri="{FF2B5EF4-FFF2-40B4-BE49-F238E27FC236}">
                <a16:creationId xmlns:a16="http://schemas.microsoft.com/office/drawing/2014/main" id="{04FB825B-F4C1-4B72-9065-270352EE7BD4}"/>
              </a:ext>
            </a:extLst>
          </p:cNvPr>
          <p:cNvPicPr>
            <a:picLocks noChangeAspect="1"/>
          </p:cNvPicPr>
          <p:nvPr/>
        </p:nvPicPr>
        <p:blipFill>
          <a:blip r:embed="rId3"/>
          <a:stretch>
            <a:fillRect/>
          </a:stretch>
        </p:blipFill>
        <p:spPr>
          <a:xfrm>
            <a:off x="7930039" y="1512278"/>
            <a:ext cx="4048125" cy="3181350"/>
          </a:xfrm>
          <a:prstGeom prst="rect">
            <a:avLst/>
          </a:prstGeom>
        </p:spPr>
      </p:pic>
      <p:pic>
        <p:nvPicPr>
          <p:cNvPr id="6" name="Picture 5">
            <a:extLst>
              <a:ext uri="{FF2B5EF4-FFF2-40B4-BE49-F238E27FC236}">
                <a16:creationId xmlns:a16="http://schemas.microsoft.com/office/drawing/2014/main" id="{82ADADA4-703A-4AF9-ADF7-2158D99C306F}"/>
              </a:ext>
            </a:extLst>
          </p:cNvPr>
          <p:cNvPicPr>
            <a:picLocks noChangeAspect="1"/>
          </p:cNvPicPr>
          <p:nvPr/>
        </p:nvPicPr>
        <p:blipFill>
          <a:blip r:embed="rId4"/>
          <a:stretch>
            <a:fillRect/>
          </a:stretch>
        </p:blipFill>
        <p:spPr>
          <a:xfrm>
            <a:off x="4952969" y="1512278"/>
            <a:ext cx="2678753" cy="4024080"/>
          </a:xfrm>
          <a:prstGeom prst="rect">
            <a:avLst/>
          </a:prstGeom>
        </p:spPr>
      </p:pic>
    </p:spTree>
    <p:extLst>
      <p:ext uri="{BB962C8B-B14F-4D97-AF65-F5344CB8AC3E}">
        <p14:creationId xmlns:p14="http://schemas.microsoft.com/office/powerpoint/2010/main" val="657640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7060223" y="3429000"/>
            <a:ext cx="47791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latin typeface="Verdana" panose="020B0604030504040204" pitchFamily="34" charset="0"/>
                <a:ea typeface="Verdana" panose="020B0604030504040204" pitchFamily="34" charset="0"/>
                <a:cs typeface="Verdana" panose="020B0604030504040204" pitchFamily="34" charset="0"/>
              </a:rPr>
              <a:t>Yayoi </a:t>
            </a:r>
            <a:r>
              <a:rPr lang="en-US" altLang="en-US" b="1" dirty="0" err="1">
                <a:latin typeface="Verdana" panose="020B0604030504040204" pitchFamily="34" charset="0"/>
                <a:ea typeface="Verdana" panose="020B0604030504040204" pitchFamily="34" charset="0"/>
                <a:cs typeface="Verdana" panose="020B0604030504040204" pitchFamily="34" charset="0"/>
              </a:rPr>
              <a:t>Kusama</a:t>
            </a:r>
            <a:r>
              <a:rPr lang="en-US" altLang="en-US" b="1" dirty="0">
                <a:latin typeface="Verdana" panose="020B0604030504040204" pitchFamily="34" charset="0"/>
                <a:ea typeface="Verdana" panose="020B0604030504040204" pitchFamily="34" charset="0"/>
                <a:cs typeface="Verdana" panose="020B0604030504040204" pitchFamily="34" charset="0"/>
              </a:rPr>
              <a:t> </a:t>
            </a:r>
            <a:r>
              <a:rPr lang="en-US" altLang="en-US" dirty="0">
                <a:latin typeface="Verdana" panose="020B0604030504040204" pitchFamily="34" charset="0"/>
                <a:ea typeface="Verdana" panose="020B0604030504040204" pitchFamily="34" charset="0"/>
                <a:cs typeface="Verdana" panose="020B0604030504040204" pitchFamily="34" charset="0"/>
              </a:rPr>
              <a:t>(Japanese, b. 1928) </a:t>
            </a:r>
            <a:r>
              <a:rPr lang="en-US" altLang="en-US" i="1" dirty="0">
                <a:latin typeface="Verdana" panose="020B0604030504040204" pitchFamily="34" charset="0"/>
                <a:ea typeface="Verdana" panose="020B0604030504040204" pitchFamily="34" charset="0"/>
                <a:cs typeface="Verdana" panose="020B0604030504040204" pitchFamily="34" charset="0"/>
              </a:rPr>
              <a:t>Infinity Mirror Room, Phalli’s Field</a:t>
            </a:r>
            <a:r>
              <a:rPr lang="en-US" altLang="en-US" dirty="0">
                <a:latin typeface="Verdana" panose="020B0604030504040204" pitchFamily="34" charset="0"/>
                <a:ea typeface="Verdana" panose="020B0604030504040204" pitchFamily="34" charset="0"/>
                <a:cs typeface="Verdana" panose="020B0604030504040204" pitchFamily="34" charset="0"/>
              </a:rPr>
              <a:t>, 1965 installation, New York. Post-Minimalism. Room lined with mirrors and carpeted with hundreds of polka-dotted fabric protrusions that </a:t>
            </a:r>
            <a:r>
              <a:rPr lang="en-US" altLang="en-US" dirty="0" err="1">
                <a:latin typeface="Verdana" panose="020B0604030504040204" pitchFamily="34" charset="0"/>
                <a:ea typeface="Verdana" panose="020B0604030504040204" pitchFamily="34" charset="0"/>
                <a:cs typeface="Verdana" panose="020B0604030504040204" pitchFamily="34" charset="0"/>
              </a:rPr>
              <a:t>Kusama</a:t>
            </a:r>
            <a:r>
              <a:rPr lang="en-US" altLang="en-US" dirty="0">
                <a:latin typeface="Verdana" panose="020B0604030504040204" pitchFamily="34" charset="0"/>
                <a:ea typeface="Verdana" panose="020B0604030504040204" pitchFamily="34" charset="0"/>
                <a:cs typeface="Verdana" panose="020B0604030504040204" pitchFamily="34" charset="0"/>
              </a:rPr>
              <a:t> called “a sublime, miraculous field of phalluses”</a:t>
            </a:r>
          </a:p>
        </p:txBody>
      </p:sp>
      <p:pic>
        <p:nvPicPr>
          <p:cNvPr id="2" name="Picture 1">
            <a:extLst>
              <a:ext uri="{FF2B5EF4-FFF2-40B4-BE49-F238E27FC236}">
                <a16:creationId xmlns:a16="http://schemas.microsoft.com/office/drawing/2014/main" id="{95704A42-BEEC-42EA-935C-1357EF4CE06D}"/>
              </a:ext>
            </a:extLst>
          </p:cNvPr>
          <p:cNvPicPr>
            <a:picLocks noChangeAspect="1"/>
          </p:cNvPicPr>
          <p:nvPr/>
        </p:nvPicPr>
        <p:blipFill>
          <a:blip r:embed="rId2"/>
          <a:stretch>
            <a:fillRect/>
          </a:stretch>
        </p:blipFill>
        <p:spPr>
          <a:xfrm>
            <a:off x="35168" y="0"/>
            <a:ext cx="6837908" cy="6858000"/>
          </a:xfrm>
          <a:prstGeom prst="rect">
            <a:avLst/>
          </a:prstGeom>
        </p:spPr>
      </p:pic>
    </p:spTree>
    <p:extLst>
      <p:ext uri="{BB962C8B-B14F-4D97-AF65-F5344CB8AC3E}">
        <p14:creationId xmlns:p14="http://schemas.microsoft.com/office/powerpoint/2010/main" val="2694990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902e290c-3941-4ae2-a03d-16f92966d455@sac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82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62500" y="5702301"/>
            <a:ext cx="5943600" cy="923330"/>
          </a:xfrm>
          <a:prstGeom prst="rect">
            <a:avLst/>
          </a:prstGeom>
          <a:noFill/>
        </p:spPr>
        <p:txBody>
          <a:bodyPr>
            <a:spAutoFit/>
          </a:bodyPr>
          <a:lstStyle/>
          <a:p>
            <a:pPr>
              <a:defRPr/>
            </a:pPr>
            <a:r>
              <a:rPr lang="en-US" b="1" dirty="0">
                <a:solidFill>
                  <a:schemeClr val="bg1">
                    <a:lumMod val="50000"/>
                  </a:schemeClr>
                </a:solidFill>
                <a:latin typeface="Arial" charset="0"/>
              </a:rPr>
              <a:t>Yayoi </a:t>
            </a:r>
            <a:r>
              <a:rPr lang="en-US" b="1" dirty="0" err="1">
                <a:solidFill>
                  <a:schemeClr val="bg1">
                    <a:lumMod val="50000"/>
                  </a:schemeClr>
                </a:solidFill>
                <a:latin typeface="Arial" charset="0"/>
              </a:rPr>
              <a:t>Kusama</a:t>
            </a:r>
            <a:r>
              <a:rPr lang="en-US" b="1" i="1" dirty="0">
                <a:solidFill>
                  <a:schemeClr val="bg1">
                    <a:lumMod val="50000"/>
                  </a:schemeClr>
                </a:solidFill>
                <a:latin typeface="Arial" charset="0"/>
              </a:rPr>
              <a:t>, Accumulation #1</a:t>
            </a:r>
            <a:r>
              <a:rPr lang="en-US" b="1" dirty="0">
                <a:solidFill>
                  <a:schemeClr val="bg1">
                    <a:lumMod val="50000"/>
                  </a:schemeClr>
                </a:solidFill>
                <a:latin typeface="Arial" charset="0"/>
              </a:rPr>
              <a:t>, 1962, sewn stuffed fabric, paint, and chair fringe, Museum of Modern Art</a:t>
            </a:r>
          </a:p>
          <a:p>
            <a:pPr>
              <a:defRPr/>
            </a:pPr>
            <a:r>
              <a:rPr lang="en-US" b="1" dirty="0">
                <a:solidFill>
                  <a:schemeClr val="bg1">
                    <a:lumMod val="50000"/>
                  </a:schemeClr>
                </a:solidFill>
                <a:latin typeface="Arial" charset="0"/>
              </a:rPr>
              <a:t>NYC, 2012 acquisition</a:t>
            </a:r>
          </a:p>
        </p:txBody>
      </p:sp>
    </p:spTree>
    <p:extLst>
      <p:ext uri="{BB962C8B-B14F-4D97-AF65-F5344CB8AC3E}">
        <p14:creationId xmlns:p14="http://schemas.microsoft.com/office/powerpoint/2010/main" val="2169724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f2147d16-7c35-49bc-b9e6-aee1fd7d8298@sac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399" y="380999"/>
            <a:ext cx="6904441" cy="515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4"/>
          <p:cNvSpPr txBox="1">
            <a:spLocks noChangeArrowheads="1"/>
          </p:cNvSpPr>
          <p:nvPr/>
        </p:nvSpPr>
        <p:spPr bwMode="auto">
          <a:xfrm>
            <a:off x="2057400" y="5537201"/>
            <a:ext cx="594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err="1"/>
              <a:t>Kusama</a:t>
            </a:r>
            <a:r>
              <a:rPr lang="en-US" altLang="en-US" dirty="0"/>
              <a:t>, </a:t>
            </a:r>
            <a:r>
              <a:rPr lang="en-US" altLang="en-US" i="1" dirty="0"/>
              <a:t>Accumulation #1</a:t>
            </a:r>
            <a:r>
              <a:rPr lang="en-US" altLang="en-US" dirty="0"/>
              <a:t>, 1962, sewn stuffed fabric</a:t>
            </a:r>
          </a:p>
          <a:p>
            <a:pPr eaLnBrk="1" hangingPunct="1"/>
            <a:r>
              <a:rPr lang="en-US" altLang="en-US" dirty="0"/>
              <a:t>paint and chair fringe, Museum of Modern Art</a:t>
            </a:r>
          </a:p>
          <a:p>
            <a:pPr eaLnBrk="1" hangingPunct="1"/>
            <a:r>
              <a:rPr lang="en-US" altLang="en-US" dirty="0"/>
              <a:t>NYC, 2012 acquisition</a:t>
            </a:r>
          </a:p>
        </p:txBody>
      </p:sp>
    </p:spTree>
    <p:extLst>
      <p:ext uri="{BB962C8B-B14F-4D97-AF65-F5344CB8AC3E}">
        <p14:creationId xmlns:p14="http://schemas.microsoft.com/office/powerpoint/2010/main" val="4058723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165100" y="3530600"/>
            <a:ext cx="3187701" cy="3162300"/>
          </a:xfrm>
        </p:spPr>
        <p:txBody>
          <a:bodyPr/>
          <a:lstStyle/>
          <a:p>
            <a:pPr algn="l"/>
            <a:r>
              <a:rPr lang="en-US" altLang="en-US" sz="1800" b="1" dirty="0">
                <a:latin typeface="Verdana" panose="020B0604030504040204" pitchFamily="34" charset="0"/>
                <a:ea typeface="Verdana" panose="020B0604030504040204" pitchFamily="34" charset="0"/>
                <a:cs typeface="Verdana" panose="020B0604030504040204" pitchFamily="34" charset="0"/>
              </a:rPr>
              <a:t>Yayoi </a:t>
            </a:r>
            <a:r>
              <a:rPr lang="en-US" altLang="en-US" sz="1800" b="1" dirty="0" err="1">
                <a:latin typeface="Verdana" panose="020B0604030504040204" pitchFamily="34" charset="0"/>
                <a:ea typeface="Verdana" panose="020B0604030504040204" pitchFamily="34" charset="0"/>
                <a:cs typeface="Verdana" panose="020B0604030504040204" pitchFamily="34" charset="0"/>
              </a:rPr>
              <a:t>Kusama</a:t>
            </a:r>
            <a:r>
              <a:rPr lang="en-US" altLang="en-US" sz="1800" b="1"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a:latin typeface="Verdana" panose="020B0604030504040204" pitchFamily="34" charset="0"/>
                <a:ea typeface="Verdana" panose="020B0604030504040204" pitchFamily="34" charset="0"/>
                <a:cs typeface="Verdana" panose="020B0604030504040204" pitchFamily="34" charset="0"/>
              </a:rPr>
              <a:t>Fireflies on the Water</a:t>
            </a:r>
            <a:r>
              <a:rPr lang="en-US" altLang="en-US" sz="1800" dirty="0">
                <a:latin typeface="Verdana" panose="020B0604030504040204" pitchFamily="34" charset="0"/>
                <a:ea typeface="Verdana" panose="020B0604030504040204" pitchFamily="34" charset="0"/>
                <a:cs typeface="Verdana" panose="020B0604030504040204" pitchFamily="34" charset="0"/>
              </a:rPr>
              <a:t>, 2002. Mirror, </a:t>
            </a:r>
            <a:r>
              <a:rPr lang="en-US" altLang="en-US" sz="1800" dirty="0" err="1">
                <a:latin typeface="Verdana" panose="020B0604030504040204" pitchFamily="34" charset="0"/>
                <a:ea typeface="Verdana" panose="020B0604030504040204" pitchFamily="34" charset="0"/>
                <a:cs typeface="Verdana" panose="020B0604030504040204" pitchFamily="34" charset="0"/>
              </a:rPr>
              <a:t>plexiglass</a:t>
            </a:r>
            <a:r>
              <a:rPr lang="en-US" altLang="en-US" sz="1800" dirty="0">
                <a:latin typeface="Verdana" panose="020B0604030504040204" pitchFamily="34" charset="0"/>
                <a:ea typeface="Verdana" panose="020B0604030504040204" pitchFamily="34" charset="0"/>
                <a:cs typeface="Verdana" panose="020B0604030504040204" pitchFamily="34" charset="0"/>
              </a:rPr>
              <a:t>, 150 lights and water, 111 × 144 1/2 × 144 1/2 in. overall. Whitney Museum of American Art, New York</a:t>
            </a:r>
          </a:p>
        </p:txBody>
      </p:sp>
      <p:pic>
        <p:nvPicPr>
          <p:cNvPr id="94211" name="Picture 2" descr="http://whitney.org/image_columns/0037/5561/firefliesweb_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1" y="-38252"/>
            <a:ext cx="8366126" cy="689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177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66C88A-835D-4DC1-8802-8B5252793B8D}"/>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06264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15900" y="126999"/>
            <a:ext cx="6337300" cy="2959101"/>
          </a:xfrm>
        </p:spPr>
        <p:txBody>
          <a:bodyPr/>
          <a:lstStyle/>
          <a:p>
            <a:pPr algn="l"/>
            <a:r>
              <a:rPr lang="en-US" altLang="en-US" sz="1800" b="1" dirty="0">
                <a:latin typeface="Verdana" panose="020B0604030504040204" pitchFamily="34" charset="0"/>
                <a:ea typeface="Verdana" panose="020B0604030504040204" pitchFamily="34" charset="0"/>
                <a:cs typeface="Verdana" panose="020B0604030504040204" pitchFamily="34" charset="0"/>
              </a:rPr>
              <a:t>Louise Bourgeois </a:t>
            </a:r>
            <a:r>
              <a:rPr lang="en-US" altLang="en-US" sz="1800" dirty="0">
                <a:latin typeface="Verdana" panose="020B0604030504040204" pitchFamily="34" charset="0"/>
                <a:ea typeface="Verdana" panose="020B0604030504040204" pitchFamily="34" charset="0"/>
                <a:cs typeface="Verdana" panose="020B0604030504040204" pitchFamily="34" charset="0"/>
              </a:rPr>
              <a:t>(French American, 1911-2010)</a:t>
            </a:r>
            <a:r>
              <a:rPr lang="fr-FR"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a:latin typeface="Verdana" panose="020B0604030504040204" pitchFamily="34" charset="0"/>
                <a:ea typeface="Verdana" panose="020B0604030504040204" pitchFamily="34" charset="0"/>
                <a:cs typeface="Verdana" panose="020B0604030504040204" pitchFamily="34" charset="0"/>
              </a:rPr>
              <a:t>The Destruction of the Father</a:t>
            </a:r>
            <a:r>
              <a:rPr lang="en-US" altLang="en-US" sz="1800" dirty="0">
                <a:latin typeface="Verdana" panose="020B0604030504040204" pitchFamily="34" charset="0"/>
                <a:ea typeface="Verdana" panose="020B0604030504040204" pitchFamily="34" charset="0"/>
                <a:cs typeface="Verdana" panose="020B0604030504040204" pitchFamily="34" charset="0"/>
              </a:rPr>
              <a:t>, 1974, plaster, latex, wood &amp; fabric, 93 x 142 x 97”</a:t>
            </a:r>
            <a:br>
              <a:rPr lang="en-US" altLang="en-US" sz="1800" dirty="0">
                <a:latin typeface="Verdana" panose="020B0604030504040204" pitchFamily="34" charset="0"/>
                <a:ea typeface="Verdana" panose="020B0604030504040204" pitchFamily="34" charset="0"/>
                <a:cs typeface="Verdana" panose="020B0604030504040204" pitchFamily="34" charset="0"/>
              </a:rPr>
            </a:br>
            <a:br>
              <a:rPr lang="en-US" altLang="en-US" sz="1800" dirty="0">
                <a:latin typeface="Verdana" panose="020B0604030504040204" pitchFamily="34" charset="0"/>
                <a:ea typeface="Verdana" panose="020B0604030504040204" pitchFamily="34" charset="0"/>
                <a:cs typeface="Verdana" panose="020B0604030504040204" pitchFamily="34" charset="0"/>
              </a:rPr>
            </a:br>
            <a:r>
              <a:rPr lang="en-US" altLang="en-US" sz="1800" dirty="0">
                <a:latin typeface="Verdana" panose="020B0604030504040204" pitchFamily="34" charset="0"/>
                <a:ea typeface="Verdana" panose="020B0604030504040204" pitchFamily="34" charset="0"/>
                <a:cs typeface="Verdana" panose="020B0604030504040204" pitchFamily="34" charset="0"/>
              </a:rPr>
              <a:t>The artist describes the narrative of this piece as “The children grabbed him [the father] and put him on the table. And he became the food. They took him apart, dismembered him. Ate him up. And so he was liquidated…the same way he liquidated his children. The sculpture represents both a table and a bed.” </a:t>
            </a:r>
            <a:endParaRPr lang="en-US" altLang="en-US" sz="1600" dirty="0"/>
          </a:p>
        </p:txBody>
      </p:sp>
      <p:pic>
        <p:nvPicPr>
          <p:cNvPr id="2" name="Picture 1"/>
          <p:cNvPicPr>
            <a:picLocks noChangeAspect="1"/>
          </p:cNvPicPr>
          <p:nvPr/>
        </p:nvPicPr>
        <p:blipFill>
          <a:blip r:embed="rId2"/>
          <a:stretch>
            <a:fillRect/>
          </a:stretch>
        </p:blipFill>
        <p:spPr>
          <a:xfrm>
            <a:off x="6522823" y="0"/>
            <a:ext cx="5421527" cy="6858000"/>
          </a:xfrm>
          <a:prstGeom prst="rect">
            <a:avLst/>
          </a:prstGeom>
        </p:spPr>
      </p:pic>
      <p:pic>
        <p:nvPicPr>
          <p:cNvPr id="3" name="Picture 2"/>
          <p:cNvPicPr>
            <a:picLocks noChangeAspect="1"/>
          </p:cNvPicPr>
          <p:nvPr/>
        </p:nvPicPr>
        <p:blipFill>
          <a:blip r:embed="rId3"/>
          <a:stretch>
            <a:fillRect/>
          </a:stretch>
        </p:blipFill>
        <p:spPr>
          <a:xfrm>
            <a:off x="991973" y="2984501"/>
            <a:ext cx="5029200" cy="3771900"/>
          </a:xfrm>
          <a:prstGeom prst="rect">
            <a:avLst/>
          </a:prstGeom>
          <a:ln>
            <a:solidFill>
              <a:schemeClr val="tx1"/>
            </a:solidFill>
          </a:ln>
        </p:spPr>
      </p:pic>
    </p:spTree>
    <p:extLst>
      <p:ext uri="{BB962C8B-B14F-4D97-AF65-F5344CB8AC3E}">
        <p14:creationId xmlns:p14="http://schemas.microsoft.com/office/powerpoint/2010/main" val="4254092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69875" y="0"/>
            <a:ext cx="6175375" cy="1417638"/>
          </a:xfrm>
        </p:spPr>
        <p:txBody>
          <a:bodyPr/>
          <a:lstStyle/>
          <a:p>
            <a:pPr algn="l"/>
            <a:r>
              <a:rPr lang="en-US" altLang="en-US" sz="1800" b="1" dirty="0">
                <a:latin typeface="Verdana" panose="020B0604030504040204" pitchFamily="34" charset="0"/>
                <a:ea typeface="Verdana" panose="020B0604030504040204" pitchFamily="34" charset="0"/>
                <a:cs typeface="Verdana" panose="020B0604030504040204" pitchFamily="34" charset="0"/>
              </a:rPr>
              <a:t>Louise</a:t>
            </a: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b="1" dirty="0">
                <a:latin typeface="Verdana" panose="020B0604030504040204" pitchFamily="34" charset="0"/>
                <a:ea typeface="Verdana" panose="020B0604030504040204" pitchFamily="34" charset="0"/>
                <a:cs typeface="Verdana" panose="020B0604030504040204" pitchFamily="34" charset="0"/>
              </a:rPr>
              <a:t>Bourgeois</a:t>
            </a: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err="1">
                <a:latin typeface="Verdana" panose="020B0604030504040204" pitchFamily="34" charset="0"/>
                <a:ea typeface="Verdana" panose="020B0604030504040204" pitchFamily="34" charset="0"/>
                <a:cs typeface="Verdana" panose="020B0604030504040204" pitchFamily="34" charset="0"/>
              </a:rPr>
              <a:t>Cumul</a:t>
            </a:r>
            <a:r>
              <a:rPr lang="en-US" altLang="en-US" sz="1800" i="1" dirty="0">
                <a:latin typeface="Verdana" panose="020B0604030504040204" pitchFamily="34" charset="0"/>
                <a:ea typeface="Verdana" panose="020B0604030504040204" pitchFamily="34" charset="0"/>
                <a:cs typeface="Verdana" panose="020B0604030504040204" pitchFamily="34" charset="0"/>
              </a:rPr>
              <a:t> I</a:t>
            </a:r>
            <a:r>
              <a:rPr lang="en-US" altLang="en-US" sz="1800" dirty="0">
                <a:latin typeface="Verdana" panose="020B0604030504040204" pitchFamily="34" charset="0"/>
                <a:ea typeface="Verdana" panose="020B0604030504040204" pitchFamily="34" charset="0"/>
                <a:cs typeface="Verdana" panose="020B0604030504040204" pitchFamily="34" charset="0"/>
              </a:rPr>
              <a:t>, 1969, marble on wood base, 2’ x 4’ x 4’ with detail below. Placed on floor to be seen from above.</a:t>
            </a:r>
            <a:br>
              <a:rPr lang="en-US" altLang="en-US" sz="1800" dirty="0">
                <a:latin typeface="Verdana" panose="020B0604030504040204" pitchFamily="34" charset="0"/>
                <a:ea typeface="Verdana" panose="020B0604030504040204" pitchFamily="34" charset="0"/>
                <a:cs typeface="Verdana" panose="020B0604030504040204" pitchFamily="34" charset="0"/>
              </a:rPr>
            </a:br>
            <a:endParaRPr lang="en-US" alt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2"/>
          <a:stretch>
            <a:fillRect/>
          </a:stretch>
        </p:blipFill>
        <p:spPr>
          <a:xfrm>
            <a:off x="5130397" y="1168400"/>
            <a:ext cx="6947303" cy="5216793"/>
          </a:xfrm>
          <a:prstGeom prst="rect">
            <a:avLst/>
          </a:prstGeom>
          <a:ln>
            <a:solidFill>
              <a:schemeClr val="tx1"/>
            </a:solidFill>
          </a:ln>
        </p:spPr>
      </p:pic>
      <p:pic>
        <p:nvPicPr>
          <p:cNvPr id="3" name="Picture 2"/>
          <p:cNvPicPr>
            <a:picLocks noChangeAspect="1"/>
          </p:cNvPicPr>
          <p:nvPr/>
        </p:nvPicPr>
        <p:blipFill>
          <a:blip r:embed="rId3"/>
          <a:stretch>
            <a:fillRect/>
          </a:stretch>
        </p:blipFill>
        <p:spPr>
          <a:xfrm>
            <a:off x="269875" y="2787650"/>
            <a:ext cx="4655227" cy="2556143"/>
          </a:xfrm>
          <a:prstGeom prst="rect">
            <a:avLst/>
          </a:prstGeom>
        </p:spPr>
      </p:pic>
    </p:spTree>
    <p:extLst>
      <p:ext uri="{BB962C8B-B14F-4D97-AF65-F5344CB8AC3E}">
        <p14:creationId xmlns:p14="http://schemas.microsoft.com/office/powerpoint/2010/main" val="1998749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Bourgeois_Louise_Spider_1996_steel_mixed_media_533cm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0" y="371177"/>
            <a:ext cx="6921500" cy="4959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5"/>
          <p:cNvSpPr txBox="1">
            <a:spLocks noChangeArrowheads="1"/>
          </p:cNvSpPr>
          <p:nvPr/>
        </p:nvSpPr>
        <p:spPr bwMode="auto">
          <a:xfrm>
            <a:off x="1905000" y="5715001"/>
            <a:ext cx="838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Louise Bourgeois</a:t>
            </a:r>
            <a:r>
              <a:rPr lang="en-US" altLang="en-US" dirty="0"/>
              <a:t>, </a:t>
            </a:r>
            <a:r>
              <a:rPr lang="en-US" altLang="en-US" i="1" dirty="0"/>
              <a:t>Spider</a:t>
            </a:r>
            <a:r>
              <a:rPr lang="en-US" altLang="en-US" dirty="0"/>
              <a:t>, steel and mixed media, 1996</a:t>
            </a:r>
          </a:p>
          <a:p>
            <a:pPr eaLnBrk="1" hangingPunct="1"/>
            <a:r>
              <a:rPr lang="en-US" altLang="en-US" dirty="0"/>
              <a:t>In 2011 one of her </a:t>
            </a:r>
            <a:r>
              <a:rPr lang="en-US" altLang="en-US" i="1" dirty="0"/>
              <a:t>Spider</a:t>
            </a:r>
            <a:r>
              <a:rPr lang="en-US" altLang="en-US" dirty="0"/>
              <a:t> works sold for $10.7 million, a new record price </a:t>
            </a:r>
          </a:p>
          <a:p>
            <a:pPr eaLnBrk="1" hangingPunct="1"/>
            <a:r>
              <a:rPr lang="en-US" altLang="en-US" dirty="0"/>
              <a:t>for the artist at auction,</a:t>
            </a:r>
            <a:r>
              <a:rPr lang="en-US" altLang="en-US" baseline="30000" dirty="0"/>
              <a:t> </a:t>
            </a:r>
            <a:r>
              <a:rPr lang="en-US" altLang="en-US" dirty="0"/>
              <a:t>and the highest price paid for a work by a woman artist.</a:t>
            </a:r>
          </a:p>
        </p:txBody>
      </p:sp>
    </p:spTree>
    <p:extLst>
      <p:ext uri="{BB962C8B-B14F-4D97-AF65-F5344CB8AC3E}">
        <p14:creationId xmlns:p14="http://schemas.microsoft.com/office/powerpoint/2010/main" val="3842710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bourgeois_tate_spi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304800"/>
            <a:ext cx="39846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3"/>
          <p:cNvSpPr txBox="1">
            <a:spLocks noChangeArrowheads="1"/>
          </p:cNvSpPr>
          <p:nvPr/>
        </p:nvSpPr>
        <p:spPr bwMode="auto">
          <a:xfrm>
            <a:off x="6934201" y="5089525"/>
            <a:ext cx="3552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t>Louise Bourgeois</a:t>
            </a:r>
            <a:r>
              <a:rPr lang="en-US" altLang="en-US" sz="1600"/>
              <a:t>, </a:t>
            </a:r>
            <a:r>
              <a:rPr lang="en-US" altLang="en-US" sz="1600" i="1"/>
              <a:t>Maman</a:t>
            </a:r>
            <a:r>
              <a:rPr lang="en-US" altLang="en-US" sz="1600"/>
              <a:t>, 35 ft H, </a:t>
            </a:r>
          </a:p>
          <a:p>
            <a:pPr eaLnBrk="1" hangingPunct="1"/>
            <a:r>
              <a:rPr lang="en-US" altLang="en-US" sz="1600"/>
              <a:t>Tate London, 1999</a:t>
            </a:r>
          </a:p>
        </p:txBody>
      </p:sp>
    </p:spTree>
    <p:extLst>
      <p:ext uri="{BB962C8B-B14F-4D97-AF65-F5344CB8AC3E}">
        <p14:creationId xmlns:p14="http://schemas.microsoft.com/office/powerpoint/2010/main" val="3491441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bourgeois_spider_bilb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10744200"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6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828800" y="228601"/>
            <a:ext cx="3124200" cy="5745163"/>
          </a:xfrm>
        </p:spPr>
        <p:txBody>
          <a:bodyPr/>
          <a:lstStyle/>
          <a:p>
            <a:pPr algn="l" eaLnBrk="1" hangingPunct="1"/>
            <a:r>
              <a:rPr lang="en-US" altLang="en-US" sz="1600" b="1">
                <a:latin typeface="Verdana" panose="020B0604030504040204" pitchFamily="34" charset="0"/>
              </a:rPr>
              <a:t>Tara Donovan </a:t>
            </a:r>
            <a:r>
              <a:rPr lang="en-US" altLang="en-US" sz="1600">
                <a:latin typeface="Verdana" panose="020B0604030504040204" pitchFamily="34" charset="0"/>
              </a:rPr>
              <a:t>(American, b. 1969) </a:t>
            </a:r>
            <a:r>
              <a:rPr lang="en-US" altLang="en-US" sz="1600" i="1">
                <a:latin typeface="Verdana" panose="020B0604030504040204" pitchFamily="34" charset="0"/>
              </a:rPr>
              <a:t>Untitled (Plastic cups),</a:t>
            </a:r>
            <a:r>
              <a:rPr lang="en-US" altLang="en-US" sz="1600">
                <a:latin typeface="Verdana" panose="020B0604030504040204" pitchFamily="34" charset="0"/>
              </a:rPr>
              <a:t> 2006, thousands of transparent plastic cups in a tight grid, stacked into curves and waves. (The work is re-made each time it is shown and can be expanded or contracted to fit the space.)</a:t>
            </a:r>
            <a:br>
              <a:rPr lang="en-US" altLang="en-US" sz="1600">
                <a:latin typeface="Verdana" panose="020B0604030504040204" pitchFamily="34" charset="0"/>
              </a:rPr>
            </a:br>
            <a:r>
              <a:rPr lang="en-US" altLang="en-US" sz="1600">
                <a:latin typeface="Verdana" panose="020B0604030504040204" pitchFamily="34" charset="0"/>
              </a:rPr>
              <a:t>This can be called “Post-Minimal.”  Why?</a:t>
            </a:r>
          </a:p>
        </p:txBody>
      </p:sp>
      <p:pic>
        <p:nvPicPr>
          <p:cNvPr id="105475" name="Picture 5" descr="cu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1" y="0"/>
            <a:ext cx="4772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652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133600" y="6019801"/>
            <a:ext cx="8229600" cy="639763"/>
          </a:xfrm>
        </p:spPr>
        <p:txBody>
          <a:bodyPr/>
          <a:lstStyle/>
          <a:p>
            <a:pPr eaLnBrk="1" hangingPunct="1"/>
            <a:r>
              <a:rPr lang="en-US" altLang="en-US" sz="1600" b="1">
                <a:latin typeface="Verdana" panose="020B0604030504040204" pitchFamily="34" charset="0"/>
              </a:rPr>
              <a:t>Tara Donovan</a:t>
            </a:r>
            <a:r>
              <a:rPr lang="en-US" altLang="en-US" sz="1600">
                <a:latin typeface="Verdana" panose="020B0604030504040204" pitchFamily="34" charset="0"/>
              </a:rPr>
              <a:t>, </a:t>
            </a:r>
            <a:r>
              <a:rPr lang="en-US" altLang="en-US" sz="1600" i="1">
                <a:latin typeface="Verdana" panose="020B0604030504040204" pitchFamily="34" charset="0"/>
              </a:rPr>
              <a:t>Untitled (Plastic Cups)</a:t>
            </a:r>
            <a:r>
              <a:rPr lang="en-US" altLang="en-US" sz="1600">
                <a:latin typeface="Verdana" panose="020B0604030504040204" pitchFamily="34" charset="0"/>
              </a:rPr>
              <a:t> 2000 installation</a:t>
            </a:r>
          </a:p>
        </p:txBody>
      </p:sp>
      <p:pic>
        <p:nvPicPr>
          <p:cNvPr id="106499" name="Picture 5" descr="28kinoart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92202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3160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981200" y="1"/>
            <a:ext cx="8229600" cy="1477963"/>
          </a:xfrm>
        </p:spPr>
        <p:txBody>
          <a:bodyPr/>
          <a:lstStyle/>
          <a:p>
            <a:pPr algn="l" eaLnBrk="1" hangingPunct="1"/>
            <a:r>
              <a:rPr lang="en-US" altLang="en-US" sz="1600" b="1">
                <a:latin typeface="Verdana" panose="020B0604030504040204" pitchFamily="34" charset="0"/>
              </a:rPr>
              <a:t>Tara Donovan</a:t>
            </a:r>
            <a:r>
              <a:rPr lang="en-US" altLang="en-US" sz="1600">
                <a:latin typeface="Verdana" panose="020B0604030504040204" pitchFamily="34" charset="0"/>
              </a:rPr>
              <a:t>, </a:t>
            </a:r>
            <a:r>
              <a:rPr lang="en-US" altLang="en-US" sz="1600" i="1">
                <a:latin typeface="Verdana" panose="020B0604030504040204" pitchFamily="34" charset="0"/>
              </a:rPr>
              <a:t>Untitled (Glass),</a:t>
            </a:r>
            <a:r>
              <a:rPr lang="en-US" altLang="en-US" sz="1600">
                <a:latin typeface="Verdana" panose="020B0604030504040204" pitchFamily="34" charset="0"/>
              </a:rPr>
              <a:t> 2006. Sheets of stacked tempered glass; one corner of each pane is struck with a hammer and shattered into tiny pieces that stay in place.  “If you bump into this and knock a corner off it, it can’t be repaired or remade with the same materials. It has to be made over again.”  When the show is over, "it gets taken away with a shovel.”</a:t>
            </a:r>
          </a:p>
        </p:txBody>
      </p:sp>
      <p:pic>
        <p:nvPicPr>
          <p:cNvPr id="107523" name="Picture 5" descr="gl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828800"/>
            <a:ext cx="381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7" descr="gla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1" y="1828800"/>
            <a:ext cx="38195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843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tLang="en-US" sz="1600" b="1">
                <a:latin typeface="Verdana" panose="020B0604030504040204" pitchFamily="34" charset="0"/>
              </a:rPr>
              <a:t>Tara Donovan</a:t>
            </a:r>
            <a:r>
              <a:rPr lang="en-US" altLang="en-US" sz="1600">
                <a:latin typeface="Verdana" panose="020B0604030504040204" pitchFamily="34" charset="0"/>
              </a:rPr>
              <a:t>, </a:t>
            </a:r>
            <a:r>
              <a:rPr lang="en-US" altLang="en-US" sz="1600" i="1">
                <a:latin typeface="Verdana" panose="020B0604030504040204" pitchFamily="34" charset="0"/>
              </a:rPr>
              <a:t>Untitled (Styrofoam cups), </a:t>
            </a:r>
            <a:r>
              <a:rPr lang="en-US" altLang="en-US" sz="1600">
                <a:latin typeface="Verdana" panose="020B0604030504040204" pitchFamily="34" charset="0"/>
              </a:rPr>
              <a:t>2006 installation</a:t>
            </a:r>
          </a:p>
        </p:txBody>
      </p:sp>
      <p:pic>
        <p:nvPicPr>
          <p:cNvPr id="108547" name="Picture 5" descr="styrofo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676401"/>
            <a:ext cx="57150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974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4237038"/>
            <a:ext cx="4089400" cy="2417762"/>
          </a:xfrm>
        </p:spPr>
        <p:txBody>
          <a:bodyPr/>
          <a:lstStyle/>
          <a:p>
            <a:pPr algn="l"/>
            <a:r>
              <a:rPr lang="en-US" sz="1600" b="1" dirty="0">
                <a:latin typeface="Verdana" panose="020B0604030504040204" pitchFamily="34" charset="0"/>
                <a:ea typeface="Verdana" panose="020B0604030504040204" pitchFamily="34" charset="0"/>
                <a:cs typeface="Verdana" panose="020B0604030504040204" pitchFamily="34" charset="0"/>
              </a:rPr>
              <a:t>Janine Antoni </a:t>
            </a:r>
            <a:r>
              <a:rPr lang="en-US" sz="1600" dirty="0">
                <a:latin typeface="Verdana" panose="020B0604030504040204" pitchFamily="34" charset="0"/>
                <a:ea typeface="Verdana" panose="020B0604030504040204" pitchFamily="34" charset="0"/>
                <a:cs typeface="Verdana" panose="020B0604030504040204" pitchFamily="34" charset="0"/>
              </a:rPr>
              <a:t>(US. b. Bahamas, 1964) </a:t>
            </a:r>
            <a:r>
              <a:rPr lang="en-US" sz="1600" i="1" dirty="0">
                <a:latin typeface="Verdana" panose="020B0604030504040204" pitchFamily="34" charset="0"/>
                <a:ea typeface="Verdana" panose="020B0604030504040204" pitchFamily="34" charset="0"/>
                <a:cs typeface="Verdana" panose="020B0604030504040204" pitchFamily="34" charset="0"/>
              </a:rPr>
              <a:t>Gnaw</a:t>
            </a:r>
            <a:r>
              <a:rPr lang="en-US" sz="1600" dirty="0">
                <a:latin typeface="Verdana" panose="020B0604030504040204" pitchFamily="34" charset="0"/>
                <a:ea typeface="Verdana" panose="020B0604030504040204" pitchFamily="34" charset="0"/>
                <a:cs typeface="Verdana" panose="020B0604030504040204" pitchFamily="34" charset="0"/>
              </a:rPr>
              <a:t>, 1992, </a:t>
            </a:r>
            <a:r>
              <a:rPr lang="en-US" sz="1600" dirty="0" err="1">
                <a:latin typeface="Verdana" panose="020B0604030504040204" pitchFamily="34" charset="0"/>
                <a:ea typeface="Verdana" panose="020B0604030504040204" pitchFamily="34" charset="0"/>
                <a:cs typeface="Verdana" panose="020B0604030504040204" pitchFamily="34" charset="0"/>
              </a:rPr>
              <a:t>Postminimal</a:t>
            </a:r>
            <a:br>
              <a:rPr lang="en-US" sz="1600" dirty="0">
                <a:latin typeface="Verdana" panose="020B0604030504040204" pitchFamily="34" charset="0"/>
                <a:ea typeface="Verdana" panose="020B0604030504040204" pitchFamily="34" charset="0"/>
                <a:cs typeface="Verdana" panose="020B0604030504040204" pitchFamily="34" charset="0"/>
              </a:rPr>
            </a:b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Antoni used her mouth and the activity of eating or chewing to carve two 600 lb. cubes, one made of chocolate, the other of lard.</a:t>
            </a:r>
          </a:p>
        </p:txBody>
      </p:sp>
      <p:pic>
        <p:nvPicPr>
          <p:cNvPr id="3" name="Picture 2"/>
          <p:cNvPicPr>
            <a:picLocks noChangeAspect="1"/>
          </p:cNvPicPr>
          <p:nvPr/>
        </p:nvPicPr>
        <p:blipFill rotWithShape="1">
          <a:blip r:embed="rId2"/>
          <a:srcRect l="11311"/>
          <a:stretch/>
        </p:blipFill>
        <p:spPr>
          <a:xfrm>
            <a:off x="4229100" y="0"/>
            <a:ext cx="7931425" cy="6857999"/>
          </a:xfrm>
          <a:prstGeom prst="rect">
            <a:avLst/>
          </a:prstGeom>
        </p:spPr>
      </p:pic>
    </p:spTree>
    <p:extLst>
      <p:ext uri="{BB962C8B-B14F-4D97-AF65-F5344CB8AC3E}">
        <p14:creationId xmlns:p14="http://schemas.microsoft.com/office/powerpoint/2010/main" val="2241851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a:xfrm>
            <a:off x="385894" y="274638"/>
            <a:ext cx="11224469" cy="1401762"/>
          </a:xfrm>
        </p:spPr>
        <p:txBody>
          <a:bodyPr/>
          <a:lstStyle/>
          <a:p>
            <a:pPr algn="l" eaLnBrk="1" hangingPunct="1"/>
            <a:r>
              <a:rPr lang="en-US" altLang="en-US" sz="1800" dirty="0">
                <a:latin typeface="Verdana" panose="020B0604030504040204" pitchFamily="34" charset="0"/>
              </a:rPr>
              <a:t>Donald Judd studied philosophy at Columbia and earned an MA in art history. He theorized his work in a 1965 essay, “Specific Objects,” as  “non-relational” objects that supersede the traditions of painting and sculpture. </a:t>
            </a:r>
            <a:r>
              <a:rPr lang="en-US" altLang="en-US" sz="1800" dirty="0">
                <a:latin typeface="Verdana" panose="020B0604030504040204" pitchFamily="34" charset="0"/>
                <a:ea typeface="Verdana" panose="020B0604030504040204" pitchFamily="34" charset="0"/>
                <a:cs typeface="Verdana" panose="020B0604030504040204" pitchFamily="34" charset="0"/>
              </a:rPr>
              <a:t> </a:t>
            </a:r>
            <a:endParaRPr lang="en-US" altLang="en-US" sz="1800" dirty="0"/>
          </a:p>
        </p:txBody>
      </p:sp>
      <p:pic>
        <p:nvPicPr>
          <p:cNvPr id="19459" name="Picture 5" descr="http://johnmost.com/blog/DonaldJud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1765300"/>
            <a:ext cx="53721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5"/>
          <p:cNvSpPr txBox="1">
            <a:spLocks noChangeArrowheads="1"/>
          </p:cNvSpPr>
          <p:nvPr/>
        </p:nvSpPr>
        <p:spPr bwMode="auto">
          <a:xfrm>
            <a:off x="5638800" y="5715000"/>
            <a:ext cx="2967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i="1">
                <a:solidFill>
                  <a:srgbClr val="FFFFFF"/>
                </a:solidFill>
              </a:rPr>
              <a:t>Untitled</a:t>
            </a:r>
            <a:r>
              <a:rPr lang="en-US" altLang="en-US">
                <a:solidFill>
                  <a:srgbClr val="FFFFFF"/>
                </a:solidFill>
              </a:rPr>
              <a:t>, 1967 Donald Judd</a:t>
            </a:r>
          </a:p>
        </p:txBody>
      </p:sp>
    </p:spTree>
    <p:extLst>
      <p:ext uri="{BB962C8B-B14F-4D97-AF65-F5344CB8AC3E}">
        <p14:creationId xmlns:p14="http://schemas.microsoft.com/office/powerpoint/2010/main" val="232886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938"/>
            <a:ext cx="10972800" cy="1143000"/>
          </a:xfrm>
        </p:spPr>
        <p:txBody>
          <a:bodyPr/>
          <a:lstStyle/>
          <a:p>
            <a:pPr algn="l"/>
            <a:r>
              <a:rPr lang="en-US" sz="1600" b="1" dirty="0">
                <a:latin typeface="Verdana" panose="020B0604030504040204" pitchFamily="34" charset="0"/>
                <a:ea typeface="Verdana" panose="020B0604030504040204" pitchFamily="34" charset="0"/>
                <a:cs typeface="Verdana" panose="020B0604030504040204" pitchFamily="34" charset="0"/>
              </a:rPr>
              <a:t>Janine Antoni</a:t>
            </a: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i="1" dirty="0">
                <a:latin typeface="Verdana" panose="020B0604030504040204" pitchFamily="34" charset="0"/>
                <a:ea typeface="Verdana" panose="020B0604030504040204" pitchFamily="34" charset="0"/>
                <a:cs typeface="Verdana" panose="020B0604030504040204" pitchFamily="34" charset="0"/>
              </a:rPr>
              <a:t>Gnaw,</a:t>
            </a:r>
            <a:r>
              <a:rPr lang="en-US" sz="1600" dirty="0">
                <a:latin typeface="Verdana" panose="020B0604030504040204" pitchFamily="34" charset="0"/>
                <a:ea typeface="Verdana" panose="020B0604030504040204" pitchFamily="34" charset="0"/>
                <a:cs typeface="Verdana" panose="020B0604030504040204" pitchFamily="34" charset="0"/>
              </a:rPr>
              <a:t> 1992: (left) display case with 45 heart-shaped packages for chocolate made from chewed chocolate removed from the chocolate cube and 400 lipsticks made with pigment, beeswax and chewed lard removed from the lard cube</a:t>
            </a:r>
          </a:p>
        </p:txBody>
      </p:sp>
      <p:pic>
        <p:nvPicPr>
          <p:cNvPr id="3" name="Picture 2"/>
          <p:cNvPicPr>
            <a:picLocks noChangeAspect="1"/>
          </p:cNvPicPr>
          <p:nvPr/>
        </p:nvPicPr>
        <p:blipFill>
          <a:blip r:embed="rId2"/>
          <a:stretch>
            <a:fillRect/>
          </a:stretch>
        </p:blipFill>
        <p:spPr>
          <a:xfrm>
            <a:off x="7315200" y="1417638"/>
            <a:ext cx="3424237" cy="4500426"/>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1206500" y="1037014"/>
            <a:ext cx="4330700" cy="5500636"/>
          </a:xfrm>
          <a:prstGeom prst="rect">
            <a:avLst/>
          </a:prstGeom>
          <a:ln>
            <a:solidFill>
              <a:schemeClr val="tx1"/>
            </a:solidFill>
          </a:ln>
        </p:spPr>
      </p:pic>
      <p:sp>
        <p:nvSpPr>
          <p:cNvPr id="5" name="Rectangle 4"/>
          <p:cNvSpPr/>
          <p:nvPr/>
        </p:nvSpPr>
        <p:spPr>
          <a:xfrm>
            <a:off x="5854700" y="6083164"/>
            <a:ext cx="6096000" cy="646331"/>
          </a:xfrm>
          <a:prstGeom prst="rect">
            <a:avLst/>
          </a:prstGeom>
        </p:spPr>
        <p:txBody>
          <a:bodyPr>
            <a:spAutoFit/>
          </a:bodyPr>
          <a:lstStyle/>
          <a:p>
            <a:r>
              <a:rPr lang="en-US" dirty="0">
                <a:hlinkClick r:id="rId4"/>
              </a:rPr>
              <a:t>http://www.pbs.org/art21/watch-now/segment-janine-antoni-in-loss-desire</a:t>
            </a:r>
            <a:r>
              <a:rPr lang="en-US" dirty="0"/>
              <a:t> </a:t>
            </a:r>
          </a:p>
        </p:txBody>
      </p:sp>
    </p:spTree>
    <p:extLst>
      <p:ext uri="{BB962C8B-B14F-4D97-AF65-F5344CB8AC3E}">
        <p14:creationId xmlns:p14="http://schemas.microsoft.com/office/powerpoint/2010/main" val="2366379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300" y="5880100"/>
            <a:ext cx="10972800" cy="782638"/>
          </a:xfrm>
        </p:spPr>
        <p:txBody>
          <a:bodyPr/>
          <a:lstStyle/>
          <a:p>
            <a:r>
              <a:rPr lang="en-US" sz="1800" b="1" dirty="0">
                <a:latin typeface="Verdana" panose="020B0604030504040204" pitchFamily="34" charset="0"/>
                <a:ea typeface="Verdana" panose="020B0604030504040204" pitchFamily="34" charset="0"/>
                <a:cs typeface="Verdana" panose="020B0604030504040204" pitchFamily="34" charset="0"/>
              </a:rPr>
              <a:t>Do Ho Suh </a:t>
            </a:r>
            <a:r>
              <a:rPr lang="en-US" sz="1800" dirty="0">
                <a:latin typeface="Verdana" panose="020B0604030504040204" pitchFamily="34" charset="0"/>
                <a:ea typeface="Verdana" panose="020B0604030504040204" pitchFamily="34" charset="0"/>
                <a:cs typeface="Verdana" panose="020B0604030504040204" pitchFamily="34" charset="0"/>
              </a:rPr>
              <a:t>(Korea b. 1962), </a:t>
            </a:r>
            <a:r>
              <a:rPr lang="en-US" sz="1800" i="1" dirty="0">
                <a:latin typeface="Verdana" panose="020B0604030504040204" pitchFamily="34" charset="0"/>
                <a:ea typeface="Verdana" panose="020B0604030504040204" pitchFamily="34" charset="0"/>
                <a:cs typeface="Verdana" panose="020B0604030504040204" pitchFamily="34" charset="0"/>
              </a:rPr>
              <a:t>Staircase-III, </a:t>
            </a:r>
            <a:r>
              <a:rPr lang="en-US" sz="1800" dirty="0">
                <a:latin typeface="Verdana" panose="020B0604030504040204" pitchFamily="34" charset="0"/>
                <a:ea typeface="Verdana" panose="020B0604030504040204" pitchFamily="34" charset="0"/>
                <a:cs typeface="Verdana" panose="020B0604030504040204" pitchFamily="34" charset="0"/>
              </a:rPr>
              <a:t>Tate Modern, London, 2011</a:t>
            </a:r>
          </a:p>
        </p:txBody>
      </p:sp>
      <p:pic>
        <p:nvPicPr>
          <p:cNvPr id="3" name="xYEF_GXilu8"/>
          <p:cNvPicPr>
            <a:picLocks noRot="1" noChangeAspect="1"/>
          </p:cNvPicPr>
          <p:nvPr>
            <a:videoFile r:link="rId1"/>
          </p:nvPr>
        </p:nvPicPr>
        <p:blipFill>
          <a:blip r:embed="rId3"/>
          <a:stretch>
            <a:fillRect/>
          </a:stretch>
        </p:blipFill>
        <p:spPr>
          <a:xfrm>
            <a:off x="1341614" y="289322"/>
            <a:ext cx="9534172" cy="5362972"/>
          </a:xfrm>
          <a:prstGeom prst="rect">
            <a:avLst/>
          </a:prstGeom>
        </p:spPr>
      </p:pic>
    </p:spTree>
    <p:extLst>
      <p:ext uri="{BB962C8B-B14F-4D97-AF65-F5344CB8AC3E}">
        <p14:creationId xmlns:p14="http://schemas.microsoft.com/office/powerpoint/2010/main" val="3295812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52500"/>
          </a:xfrm>
        </p:spPr>
        <p:txBody>
          <a:bodyPr/>
          <a:lstStyle/>
          <a:p>
            <a:r>
              <a:rPr lang="en-US" sz="1800" b="1" dirty="0">
                <a:latin typeface="Verdana" panose="020B0604030504040204" pitchFamily="34" charset="0"/>
                <a:ea typeface="Verdana" panose="020B0604030504040204" pitchFamily="34" charset="0"/>
                <a:cs typeface="Verdana" panose="020B0604030504040204" pitchFamily="34" charset="0"/>
              </a:rPr>
              <a:t>Ai Weiwei </a:t>
            </a:r>
            <a:r>
              <a:rPr lang="en-US" sz="1800" dirty="0">
                <a:latin typeface="Verdana" panose="020B0604030504040204" pitchFamily="34" charset="0"/>
                <a:ea typeface="Verdana" panose="020B0604030504040204" pitchFamily="34" charset="0"/>
                <a:cs typeface="Verdana" panose="020B0604030504040204" pitchFamily="34" charset="0"/>
              </a:rPr>
              <a:t>(China b. 1957), </a:t>
            </a:r>
            <a:r>
              <a:rPr lang="en-US" sz="1800" i="1" dirty="0">
                <a:latin typeface="Verdana" panose="020B0604030504040204" pitchFamily="34" charset="0"/>
                <a:ea typeface="Verdana" panose="020B0604030504040204" pitchFamily="34" charset="0"/>
                <a:cs typeface="Verdana" panose="020B0604030504040204" pitchFamily="34" charset="0"/>
              </a:rPr>
              <a:t>Sunflower Seeds</a:t>
            </a:r>
            <a:r>
              <a:rPr lang="en-US" sz="1800" dirty="0">
                <a:latin typeface="Verdana" panose="020B0604030504040204" pitchFamily="34" charset="0"/>
                <a:ea typeface="Verdana" panose="020B0604030504040204" pitchFamily="34" charset="0"/>
                <a:cs typeface="Verdana" panose="020B0604030504040204" pitchFamily="34" charset="0"/>
              </a:rPr>
              <a:t>, conceptual, post-minimal </a:t>
            </a:r>
            <a:br>
              <a:rPr lang="en-US" sz="1800" dirty="0">
                <a:latin typeface="Verdana" panose="020B0604030504040204" pitchFamily="34" charset="0"/>
                <a:ea typeface="Verdana" panose="020B0604030504040204" pitchFamily="34" charset="0"/>
                <a:cs typeface="Verdana" panose="020B0604030504040204" pitchFamily="34" charset="0"/>
              </a:rPr>
            </a:br>
            <a:r>
              <a:rPr lang="en-US" sz="1800" dirty="0">
                <a:latin typeface="Verdana" panose="020B0604030504040204" pitchFamily="34" charset="0"/>
                <a:ea typeface="Verdana" panose="020B0604030504040204" pitchFamily="34" charset="0"/>
                <a:cs typeface="Verdana" panose="020B0604030504040204" pitchFamily="34" charset="0"/>
              </a:rPr>
              <a:t>installation, October 2010 - May 2011, Tate Modern, London</a:t>
            </a:r>
          </a:p>
        </p:txBody>
      </p:sp>
      <p:pic>
        <p:nvPicPr>
          <p:cNvPr id="3" name="PueYywpkJW8"/>
          <p:cNvPicPr>
            <a:picLocks noRot="1" noChangeAspect="1"/>
          </p:cNvPicPr>
          <p:nvPr>
            <a:videoFile r:link="rId1"/>
          </p:nvPr>
        </p:nvPicPr>
        <p:blipFill>
          <a:blip r:embed="rId3"/>
          <a:stretch>
            <a:fillRect/>
          </a:stretch>
        </p:blipFill>
        <p:spPr>
          <a:xfrm>
            <a:off x="1140178" y="850900"/>
            <a:ext cx="10200922" cy="5738019"/>
          </a:xfrm>
          <a:prstGeom prst="rect">
            <a:avLst/>
          </a:prstGeom>
        </p:spPr>
      </p:pic>
    </p:spTree>
    <p:extLst>
      <p:ext uri="{BB962C8B-B14F-4D97-AF65-F5344CB8AC3E}">
        <p14:creationId xmlns:p14="http://schemas.microsoft.com/office/powerpoint/2010/main" val="4178612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76950" y="185738"/>
            <a:ext cx="11181650" cy="1020762"/>
          </a:xfrm>
        </p:spPr>
        <p:txBody>
          <a:bodyPr/>
          <a:lstStyle/>
          <a:p>
            <a:pPr algn="l" eaLnBrk="1" hangingPunct="1"/>
            <a:r>
              <a:rPr lang="en-US" altLang="en-US" sz="1600" b="1" dirty="0">
                <a:latin typeface="Verdana" panose="020B0604030504040204" pitchFamily="34" charset="0"/>
              </a:rPr>
              <a:t>Donald Judd</a:t>
            </a:r>
            <a:r>
              <a:rPr lang="en-US" altLang="en-US" sz="1600" dirty="0">
                <a:latin typeface="Verdana" panose="020B0604030504040204" pitchFamily="34" charset="0"/>
              </a:rPr>
              <a:t> (US, Minimalist sculptor, 1928-1994), (left) </a:t>
            </a:r>
            <a:r>
              <a:rPr lang="en-US" altLang="en-US" sz="1600" i="1" dirty="0">
                <a:latin typeface="Verdana" panose="020B0604030504040204" pitchFamily="34" charset="0"/>
              </a:rPr>
              <a:t>Untitled</a:t>
            </a:r>
            <a:r>
              <a:rPr lang="en-US" altLang="en-US" sz="1600" dirty="0">
                <a:latin typeface="Verdana" panose="020B0604030504040204" pitchFamily="34" charset="0"/>
              </a:rPr>
              <a:t>, cold rolled steel, 1964</a:t>
            </a:r>
            <a:br>
              <a:rPr lang="en-US" altLang="en-US" sz="1600" dirty="0">
                <a:latin typeface="Verdana" panose="020B0604030504040204" pitchFamily="34" charset="0"/>
              </a:rPr>
            </a:br>
            <a:r>
              <a:rPr lang="en-US" altLang="en-US" sz="1600" dirty="0">
                <a:latin typeface="Verdana" panose="020B0604030504040204" pitchFamily="34" charset="0"/>
              </a:rPr>
              <a:t>(right top) </a:t>
            </a:r>
            <a:r>
              <a:rPr lang="en-US" altLang="en-US" sz="1600" b="1" dirty="0">
                <a:latin typeface="Verdana" panose="020B0604030504040204" pitchFamily="34" charset="0"/>
              </a:rPr>
              <a:t>Judd</a:t>
            </a:r>
            <a:r>
              <a:rPr lang="en-US" altLang="en-US" sz="1600" dirty="0">
                <a:latin typeface="Verdana" panose="020B0604030504040204" pitchFamily="34" charset="0"/>
              </a:rPr>
              <a:t>, </a:t>
            </a:r>
            <a:r>
              <a:rPr lang="en-US" altLang="en-US" sz="1600" i="1" dirty="0">
                <a:latin typeface="Verdana" panose="020B0604030504040204" pitchFamily="34" charset="0"/>
              </a:rPr>
              <a:t>Untitled</a:t>
            </a:r>
            <a:r>
              <a:rPr lang="en-US" altLang="en-US" sz="1600" dirty="0">
                <a:latin typeface="Verdana" panose="020B0604030504040204" pitchFamily="34" charset="0"/>
              </a:rPr>
              <a:t>, 1978-9 six brushed aluminum hollow rectangles set at 14-inch intervals.  (below right) </a:t>
            </a:r>
            <a:r>
              <a:rPr lang="en-US" altLang="en-US" sz="1600" b="1" dirty="0">
                <a:latin typeface="Verdana" panose="020B0604030504040204" pitchFamily="34" charset="0"/>
              </a:rPr>
              <a:t>Judd</a:t>
            </a:r>
            <a:r>
              <a:rPr lang="en-US" altLang="en-US" sz="1600" dirty="0">
                <a:latin typeface="Verdana" panose="020B0604030504040204" pitchFamily="34" charset="0"/>
              </a:rPr>
              <a:t>, </a:t>
            </a:r>
            <a:r>
              <a:rPr lang="en-US" altLang="en-US" sz="1600" i="1" dirty="0">
                <a:latin typeface="Verdana" panose="020B0604030504040204" pitchFamily="34" charset="0"/>
              </a:rPr>
              <a:t>Untitled</a:t>
            </a:r>
            <a:r>
              <a:rPr lang="en-US" altLang="en-US" sz="1600" dirty="0">
                <a:latin typeface="Verdana" panose="020B0604030504040204" pitchFamily="34" charset="0"/>
              </a:rPr>
              <a:t>, 1964, aluminum boxes</a:t>
            </a:r>
          </a:p>
        </p:txBody>
      </p:sp>
      <p:pic>
        <p:nvPicPr>
          <p:cNvPr id="18435" name="Picture 4" descr="Judd_Donald_Untited_19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950" y="1622313"/>
            <a:ext cx="5308600" cy="38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descr="Judd_Donald_Untitled_aluminum_box_19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0" y="4462060"/>
            <a:ext cx="4737988" cy="2210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6" descr="Judd_six_aluminum_hollow_rectangles_19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1594" y="1041400"/>
            <a:ext cx="42926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7"/>
          <p:cNvSpPr txBox="1">
            <a:spLocks noChangeArrowheads="1"/>
          </p:cNvSpPr>
          <p:nvPr/>
        </p:nvSpPr>
        <p:spPr bwMode="auto">
          <a:xfrm>
            <a:off x="968375" y="5843476"/>
            <a:ext cx="350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rgbClr val="FFFFFF"/>
                </a:solidFill>
              </a:rPr>
              <a:t>Non-relational, “literal” objects</a:t>
            </a:r>
          </a:p>
          <a:p>
            <a:pPr eaLnBrk="1" hangingPunct="1"/>
            <a:r>
              <a:rPr lang="en-US" altLang="en-US" dirty="0">
                <a:solidFill>
                  <a:srgbClr val="FFFFFF"/>
                </a:solidFill>
              </a:rPr>
              <a:t> </a:t>
            </a:r>
          </a:p>
        </p:txBody>
      </p:sp>
    </p:spTree>
    <p:extLst>
      <p:ext uri="{BB962C8B-B14F-4D97-AF65-F5344CB8AC3E}">
        <p14:creationId xmlns:p14="http://schemas.microsoft.com/office/powerpoint/2010/main" val="2343432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judd_installation_19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8983663"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p:nvPr>
        </p:nvSpPr>
        <p:spPr>
          <a:xfrm>
            <a:off x="1676400" y="5257800"/>
            <a:ext cx="8915400" cy="1295400"/>
          </a:xfrm>
        </p:spPr>
        <p:txBody>
          <a:bodyPr/>
          <a:lstStyle/>
          <a:p>
            <a:pPr algn="l" eaLnBrk="1" hangingPunct="1"/>
            <a:r>
              <a:rPr lang="en-US" alt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The essence of sculpture is its reliance on space: “a work can be as powerful as it can be thought to be. . . . Actual space is intrinsically more powerful and specific than paint on a flat surface.”   						</a:t>
            </a:r>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Donald Judd</a:t>
            </a:r>
          </a:p>
        </p:txBody>
      </p:sp>
      <p:sp>
        <p:nvSpPr>
          <p:cNvPr id="20484" name="Text Box 6"/>
          <p:cNvSpPr txBox="1">
            <a:spLocks noChangeArrowheads="1"/>
          </p:cNvSpPr>
          <p:nvPr/>
        </p:nvSpPr>
        <p:spPr bwMode="auto">
          <a:xfrm>
            <a:off x="1981200" y="6488114"/>
            <a:ext cx="8337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solidFill>
                  <a:srgbClr val="FFFFFF"/>
                </a:solidFill>
              </a:rPr>
              <a:t>Theatricality of Minimalist sculpture</a:t>
            </a:r>
          </a:p>
        </p:txBody>
      </p:sp>
    </p:spTree>
    <p:extLst>
      <p:ext uri="{BB962C8B-B14F-4D97-AF65-F5344CB8AC3E}">
        <p14:creationId xmlns:p14="http://schemas.microsoft.com/office/powerpoint/2010/main" val="3738593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676400" y="0"/>
            <a:ext cx="8839200" cy="1417638"/>
          </a:xfrm>
        </p:spPr>
        <p:txBody>
          <a:bodyPr/>
          <a:lstStyle/>
          <a:p>
            <a:pPr algn="l" eaLnBrk="1" hangingPunct="1"/>
            <a:r>
              <a:rPr lang="en-US" altLang="en-US" sz="1600" dirty="0">
                <a:latin typeface="Verdana" panose="020B0604030504040204" pitchFamily="34" charset="0"/>
              </a:rPr>
              <a:t>Sotheby art auction installation: </a:t>
            </a:r>
            <a:br>
              <a:rPr lang="en-US" altLang="en-US" sz="1600" dirty="0">
                <a:latin typeface="Verdana" panose="020B0604030504040204" pitchFamily="34" charset="0"/>
              </a:rPr>
            </a:br>
            <a:r>
              <a:rPr lang="en-US" altLang="en-US" sz="1600" dirty="0">
                <a:latin typeface="Verdana" panose="020B0604030504040204" pitchFamily="34" charset="0"/>
              </a:rPr>
              <a:t>(left), </a:t>
            </a:r>
            <a:r>
              <a:rPr lang="en-US" altLang="en-US" sz="1600" b="1" dirty="0">
                <a:latin typeface="Verdana" panose="020B0604030504040204" pitchFamily="34" charset="0"/>
              </a:rPr>
              <a:t>Donald Judd,</a:t>
            </a:r>
            <a:r>
              <a:rPr lang="en-US" altLang="en-US" sz="1600" dirty="0">
                <a:latin typeface="Verdana" panose="020B0604030504040204" pitchFamily="34" charset="0"/>
              </a:rPr>
              <a:t> </a:t>
            </a:r>
            <a:r>
              <a:rPr lang="en-US" altLang="en-US" sz="1600" i="1" dirty="0">
                <a:latin typeface="Verdana" panose="020B0604030504040204" pitchFamily="34" charset="0"/>
              </a:rPr>
              <a:t>Untitled</a:t>
            </a:r>
            <a:r>
              <a:rPr lang="en-US" altLang="en-US" sz="1600" dirty="0">
                <a:latin typeface="Verdana" panose="020B0604030504040204" pitchFamily="34" charset="0"/>
              </a:rPr>
              <a:t>, 1965, a stack of 10 stainless steel and red fluorescent </a:t>
            </a:r>
            <a:r>
              <a:rPr lang="en-US" altLang="en-US" sz="1600" dirty="0" err="1">
                <a:latin typeface="Verdana" panose="020B0604030504040204" pitchFamily="34" charset="0"/>
              </a:rPr>
              <a:t>plexiglass</a:t>
            </a:r>
            <a:r>
              <a:rPr lang="en-US" altLang="en-US" sz="1600" dirty="0">
                <a:latin typeface="Verdana" panose="020B0604030504040204" pitchFamily="34" charset="0"/>
              </a:rPr>
              <a:t> units stacked vertically in 9-inch intervals  </a:t>
            </a:r>
            <a:br>
              <a:rPr lang="en-US" altLang="en-US" sz="1600" dirty="0">
                <a:latin typeface="Verdana" panose="020B0604030504040204" pitchFamily="34" charset="0"/>
              </a:rPr>
            </a:br>
            <a:r>
              <a:rPr lang="en-US" altLang="en-US" sz="1600" dirty="0">
                <a:latin typeface="Verdana" panose="020B0604030504040204" pitchFamily="34" charset="0"/>
              </a:rPr>
              <a:t>(right) </a:t>
            </a:r>
            <a:r>
              <a:rPr lang="en-US" altLang="en-US" sz="1600" b="1" dirty="0">
                <a:latin typeface="Verdana" panose="020B0604030504040204" pitchFamily="34" charset="0"/>
              </a:rPr>
              <a:t>Frank Stella</a:t>
            </a:r>
            <a:r>
              <a:rPr lang="en-US" altLang="en-US" sz="1600" dirty="0">
                <a:latin typeface="Verdana" panose="020B0604030504040204" pitchFamily="34" charset="0"/>
              </a:rPr>
              <a:t>, </a:t>
            </a:r>
            <a:r>
              <a:rPr lang="en-US" altLang="en-US" sz="1600" i="1" dirty="0" err="1">
                <a:latin typeface="Verdana" panose="020B0604030504040204" pitchFamily="34" charset="0"/>
              </a:rPr>
              <a:t>Nunca</a:t>
            </a:r>
            <a:r>
              <a:rPr lang="en-US" altLang="en-US" sz="1600" i="1" dirty="0">
                <a:latin typeface="Verdana" panose="020B0604030504040204" pitchFamily="34" charset="0"/>
              </a:rPr>
              <a:t> </a:t>
            </a:r>
            <a:r>
              <a:rPr lang="en-US" altLang="en-US" sz="1600" i="1" dirty="0" err="1">
                <a:latin typeface="Verdana" panose="020B0604030504040204" pitchFamily="34" charset="0"/>
              </a:rPr>
              <a:t>Pasa</a:t>
            </a:r>
            <a:r>
              <a:rPr lang="en-US" altLang="en-US" sz="1600" i="1" dirty="0">
                <a:latin typeface="Verdana" panose="020B0604030504040204" pitchFamily="34" charset="0"/>
              </a:rPr>
              <a:t> Nada</a:t>
            </a:r>
            <a:r>
              <a:rPr lang="en-US" altLang="en-US" sz="1600" dirty="0">
                <a:latin typeface="Verdana" panose="020B0604030504040204" pitchFamily="34" charset="0"/>
              </a:rPr>
              <a:t>, 1964, 110 x 220”, metallic powder in polymer emulsion on canvas</a:t>
            </a:r>
          </a:p>
        </p:txBody>
      </p:sp>
      <p:pic>
        <p:nvPicPr>
          <p:cNvPr id="21507" name="Picture 4" descr="Judd_Stella_exhibition_sotheb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339" y="1776082"/>
            <a:ext cx="5812587" cy="43594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5" descr="Judd_Donald_Untitled_1969_closeup"/>
          <p:cNvPicPr>
            <a:picLocks noChangeAspect="1" noChangeArrowheads="1"/>
          </p:cNvPicPr>
          <p:nvPr/>
        </p:nvPicPr>
        <p:blipFill>
          <a:blip r:embed="rId3"/>
          <a:srcRect/>
          <a:stretch>
            <a:fillRect/>
          </a:stretch>
        </p:blipFill>
        <p:spPr bwMode="auto">
          <a:xfrm>
            <a:off x="1737518" y="2407452"/>
            <a:ext cx="2453482" cy="3728071"/>
          </a:xfrm>
          <a:prstGeom prst="rect">
            <a:avLst/>
          </a:prstGeom>
          <a:noFill/>
          <a:ln w="3175">
            <a:solidFill>
              <a:schemeClr val="accent2">
                <a:lumMod val="20000"/>
                <a:lumOff val="80000"/>
              </a:schemeClr>
            </a:solidFill>
            <a:miter lim="800000"/>
            <a:headEnd/>
            <a:tailEnd/>
          </a:ln>
        </p:spPr>
      </p:pic>
      <p:sp>
        <p:nvSpPr>
          <p:cNvPr id="21509" name="Text Box 6"/>
          <p:cNvSpPr txBox="1">
            <a:spLocks noChangeArrowheads="1"/>
          </p:cNvSpPr>
          <p:nvPr/>
        </p:nvSpPr>
        <p:spPr bwMode="auto">
          <a:xfrm>
            <a:off x="1737519" y="6135523"/>
            <a:ext cx="27622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solidFill>
                  <a:srgbClr val="FFFFFF"/>
                </a:solidFill>
              </a:rPr>
              <a:t>Detail of a stacked sculpture</a:t>
            </a:r>
            <a:br>
              <a:rPr lang="en-US" altLang="en-US" sz="1600" dirty="0">
                <a:solidFill>
                  <a:srgbClr val="FFFFFF"/>
                </a:solidFill>
              </a:rPr>
            </a:br>
            <a:r>
              <a:rPr lang="en-US" altLang="en-US" sz="1600" dirty="0">
                <a:solidFill>
                  <a:srgbClr val="FFFFFF"/>
                </a:solidFill>
              </a:rPr>
              <a:t>by Donald Judd</a:t>
            </a:r>
          </a:p>
        </p:txBody>
      </p:sp>
    </p:spTree>
    <p:extLst>
      <p:ext uri="{BB962C8B-B14F-4D97-AF65-F5344CB8AC3E}">
        <p14:creationId xmlns:p14="http://schemas.microsoft.com/office/powerpoint/2010/main" val="51599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A6D9C-8AAA-4222-96F2-786B7E984A87}"/>
              </a:ext>
            </a:extLst>
          </p:cNvPr>
          <p:cNvSpPr>
            <a:spLocks noGrp="1"/>
          </p:cNvSpPr>
          <p:nvPr>
            <p:ph type="title"/>
          </p:nvPr>
        </p:nvSpPr>
        <p:spPr>
          <a:xfrm>
            <a:off x="172016" y="953648"/>
            <a:ext cx="4593961" cy="1143000"/>
          </a:xfrm>
        </p:spPr>
        <p:txBody>
          <a:bodyPr/>
          <a:lstStyle/>
          <a:p>
            <a:pPr algn="l"/>
            <a:r>
              <a:rPr lang="nn-NO" sz="1600" b="1" dirty="0"/>
              <a:t>Frank Stella</a:t>
            </a:r>
            <a:r>
              <a:rPr lang="nn-NO" sz="1600" dirty="0"/>
              <a:t>, acrylic on canvas, </a:t>
            </a:r>
            <a:r>
              <a:rPr lang="nn-NO" sz="1600" i="1" dirty="0"/>
              <a:t>Hyena Stomp, </a:t>
            </a:r>
            <a:r>
              <a:rPr lang="nn-NO" sz="1600" dirty="0"/>
              <a:t>1962, Minimalism, Tate</a:t>
            </a:r>
            <a:br>
              <a:rPr lang="nn-NO" sz="1600" dirty="0"/>
            </a:br>
            <a:endParaRPr lang="en-US" sz="1600" dirty="0"/>
          </a:p>
        </p:txBody>
      </p:sp>
      <p:sp>
        <p:nvSpPr>
          <p:cNvPr id="3" name="Rectangle 2">
            <a:extLst>
              <a:ext uri="{FF2B5EF4-FFF2-40B4-BE49-F238E27FC236}">
                <a16:creationId xmlns:a16="http://schemas.microsoft.com/office/drawing/2014/main" id="{35017BB6-BFF7-46D7-A9D1-34E5AC44A568}"/>
              </a:ext>
            </a:extLst>
          </p:cNvPr>
          <p:cNvSpPr/>
          <p:nvPr/>
        </p:nvSpPr>
        <p:spPr>
          <a:xfrm>
            <a:off x="319423" y="3078057"/>
            <a:ext cx="4446554" cy="2031325"/>
          </a:xfrm>
          <a:prstGeom prst="rect">
            <a:avLst/>
          </a:prstGeom>
        </p:spPr>
        <p:txBody>
          <a:bodyPr wrap="square">
            <a:spAutoFit/>
          </a:bodyPr>
          <a:lstStyle/>
          <a:p>
            <a:r>
              <a:rPr lang="en-US" dirty="0"/>
              <a:t>“What you see is what you see.” (Stella)</a:t>
            </a:r>
          </a:p>
          <a:p>
            <a:endParaRPr lang="en-US" dirty="0"/>
          </a:p>
          <a:p>
            <a:endParaRPr lang="en-US" dirty="0"/>
          </a:p>
          <a:p>
            <a:endParaRPr lang="en-US" dirty="0"/>
          </a:p>
          <a:p>
            <a:r>
              <a:rPr lang="en-US" dirty="0"/>
              <a:t>For a helpful definition of Minimalism, go here: </a:t>
            </a:r>
            <a:r>
              <a:rPr lang="en-US" dirty="0">
                <a:hlinkClick r:id="rId2"/>
              </a:rPr>
              <a:t>http://www.tate.org.uk/art/art-terms/m/minimalism</a:t>
            </a:r>
            <a:r>
              <a:rPr lang="en-US" dirty="0"/>
              <a:t> </a:t>
            </a:r>
          </a:p>
        </p:txBody>
      </p:sp>
      <p:pic>
        <p:nvPicPr>
          <p:cNvPr id="4" name="Picture 3">
            <a:extLst>
              <a:ext uri="{FF2B5EF4-FFF2-40B4-BE49-F238E27FC236}">
                <a16:creationId xmlns:a16="http://schemas.microsoft.com/office/drawing/2014/main" id="{0335A1BE-0D2A-44A0-807A-1740FCF653C5}"/>
              </a:ext>
            </a:extLst>
          </p:cNvPr>
          <p:cNvPicPr>
            <a:picLocks noChangeAspect="1"/>
          </p:cNvPicPr>
          <p:nvPr/>
        </p:nvPicPr>
        <p:blipFill>
          <a:blip r:embed="rId3"/>
          <a:stretch>
            <a:fillRect/>
          </a:stretch>
        </p:blipFill>
        <p:spPr>
          <a:xfrm>
            <a:off x="4913383" y="150688"/>
            <a:ext cx="6583680" cy="6556624"/>
          </a:xfrm>
          <a:prstGeom prst="rect">
            <a:avLst/>
          </a:prstGeom>
        </p:spPr>
      </p:pic>
    </p:spTree>
    <p:extLst>
      <p:ext uri="{BB962C8B-B14F-4D97-AF65-F5344CB8AC3E}">
        <p14:creationId xmlns:p14="http://schemas.microsoft.com/office/powerpoint/2010/main" val="1217736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828800" y="152400"/>
            <a:ext cx="8382000" cy="2133600"/>
          </a:xfrm>
        </p:spPr>
        <p:txBody>
          <a:bodyPr/>
          <a:lstStyle/>
          <a:p>
            <a:pPr eaLnBrk="1" hangingPunct="1"/>
            <a:r>
              <a:rPr lang="en-US" altLang="en-US" sz="1600" b="1">
                <a:latin typeface="Verdana" panose="020B0604030504040204" pitchFamily="34" charset="0"/>
              </a:rPr>
              <a:t>Sol LeWitt </a:t>
            </a:r>
            <a:r>
              <a:rPr lang="en-US" altLang="en-US" sz="1600">
                <a:latin typeface="Verdana" panose="020B0604030504040204" pitchFamily="34" charset="0"/>
                <a:ea typeface="Verdana" panose="020B0604030504040204" pitchFamily="34" charset="0"/>
                <a:cs typeface="Verdana" panose="020B0604030504040204" pitchFamily="34" charset="0"/>
              </a:rPr>
              <a:t>(American Minimalist Conceptual Artist, 1928-2007)</a:t>
            </a:r>
            <a:r>
              <a:rPr lang="en-US" altLang="en-US" sz="1600" i="1">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rPr>
              <a:t>Floor Structure Black</a:t>
            </a:r>
            <a:r>
              <a:rPr lang="en-US" altLang="en-US" sz="1600">
                <a:latin typeface="Verdana" panose="020B0604030504040204" pitchFamily="34" charset="0"/>
              </a:rPr>
              <a:t>, 1965, painted wood, 18 ½ x 18 x 82 in.  Modular “structures” (not sculptures) originating from the cube.</a:t>
            </a:r>
            <a:br>
              <a:rPr lang="en-US" altLang="en-US" sz="1600">
                <a:latin typeface="Verdana" panose="020B0604030504040204" pitchFamily="34" charset="0"/>
              </a:rPr>
            </a:br>
            <a:br>
              <a:rPr lang="en-US" altLang="en-US" sz="1600">
                <a:latin typeface="Verdana" panose="020B0604030504040204" pitchFamily="34" charset="0"/>
              </a:rPr>
            </a:br>
            <a:r>
              <a:rPr lang="en-US" altLang="en-US" sz="1600">
                <a:latin typeface="Verdana" panose="020B0604030504040204" pitchFamily="34" charset="0"/>
              </a:rPr>
              <a:t>“Ideas can be works of art; they are in a chain of development that may eventually find some form. All ideas need not be made physical.”  </a:t>
            </a:r>
            <a:br>
              <a:rPr lang="en-US" altLang="en-US" sz="1600">
                <a:latin typeface="Verdana" panose="020B0604030504040204" pitchFamily="34" charset="0"/>
              </a:rPr>
            </a:br>
            <a:r>
              <a:rPr lang="en-US" altLang="en-US" sz="1600">
                <a:latin typeface="Verdana" panose="020B0604030504040204" pitchFamily="34" charset="0"/>
              </a:rPr>
              <a:t>“Paragraphs on Conceptual Art,” 1969 </a:t>
            </a:r>
            <a:r>
              <a:rPr lang="en-US" altLang="en-US" sz="1600">
                <a:latin typeface="Verdana" panose="020B0604030504040204" pitchFamily="34" charset="0"/>
                <a:ea typeface="Verdana" panose="020B0604030504040204" pitchFamily="34" charset="0"/>
                <a:cs typeface="Verdana" panose="020B0604030504040204" pitchFamily="34" charset="0"/>
              </a:rPr>
              <a:t>(Minimal Art &gt; Conceptual Art) </a:t>
            </a:r>
            <a:br>
              <a:rPr lang="en-US" altLang="en-US" sz="1600"/>
            </a:br>
            <a:endParaRPr lang="en-US" altLang="en-US" sz="1600">
              <a:latin typeface="Verdana" panose="020B0604030504040204" pitchFamily="34" charset="0"/>
            </a:endParaRPr>
          </a:p>
        </p:txBody>
      </p:sp>
      <p:pic>
        <p:nvPicPr>
          <p:cNvPr id="44035" name="Picture 5" descr="a00050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133600"/>
            <a:ext cx="847725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258259"/>
      </p:ext>
    </p:extLst>
  </p:cSld>
  <p:clrMapOvr>
    <a:masterClrMapping/>
  </p:clrMapOvr>
</p:sld>
</file>

<file path=ppt/theme/theme1.xml><?xml version="1.0" encoding="utf-8"?>
<a:theme xmlns:a="http://schemas.openxmlformats.org/drawingml/2006/main" name="Elaine's first">
  <a:themeElements>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1161</TotalTime>
  <Words>1143</Words>
  <Application>Microsoft Office PowerPoint</Application>
  <PresentationFormat>Widescreen</PresentationFormat>
  <Paragraphs>63</Paragraphs>
  <Slides>42</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Verdana</vt:lpstr>
      <vt:lpstr>Verdana Pro</vt:lpstr>
      <vt:lpstr>Elaine's first</vt:lpstr>
      <vt:lpstr>Minimalism Conceptual Art Post-Minimalism </vt:lpstr>
      <vt:lpstr>PowerPoint Presentation</vt:lpstr>
      <vt:lpstr>PowerPoint Presentation</vt:lpstr>
      <vt:lpstr>Donald Judd studied philosophy at Columbia and earned an MA in art history. He theorized his work in a 1965 essay, “Specific Objects,” as  “non-relational” objects that supersede the traditions of painting and sculpture.  </vt:lpstr>
      <vt:lpstr>Donald Judd (US, Minimalist sculptor, 1928-1994), (left) Untitled, cold rolled steel, 1964 (right top) Judd, Untitled, 1978-9 six brushed aluminum hollow rectangles set at 14-inch intervals.  (below right) Judd, Untitled, 1964, aluminum boxes</vt:lpstr>
      <vt:lpstr>The essence of sculpture is its reliance on space: “a work can be as powerful as it can be thought to be. . . . Actual space is intrinsically more powerful and specific than paint on a flat surface.”             Donald Judd</vt:lpstr>
      <vt:lpstr>Sotheby art auction installation:  (left), Donald Judd, Untitled, 1965, a stack of 10 stainless steel and red fluorescent plexiglass units stacked vertically in 9-inch intervals   (right) Frank Stella, Nunca Pasa Nada, 1964, 110 x 220”, metallic powder in polymer emulsion on canvas</vt:lpstr>
      <vt:lpstr>Frank Stella, acrylic on canvas, Hyena Stomp, 1962, Minimalism, Tate </vt:lpstr>
      <vt:lpstr>Sol LeWitt (American Minimalist Conceptual Artist, 1928-2007) Floor Structure Black, 1965, painted wood, 18 ½ x 18 x 82 in.  Modular “structures” (not sculptures) originating from the cube.  “Ideas can be works of art; they are in a chain of development that may eventually find some form. All ideas need not be made physical.”   “Paragraphs on Conceptual Art,” 1969 (Minimal Art &gt; Conceptual Art)  </vt:lpstr>
      <vt:lpstr>Lewitt, A Wall Divided Vertically into Fifteen Equal Parts, Each with a Different Line Direction and Color, and All Combinations  1970  "In conceptual art the idea or concept is the most important aspect of the work . . . all planning and decisions are made beforehand and the execution is a perfunctory affair. The idea becomes the machine that makes the art."   Sol LeWitt: "Paragraphs on Conceptual Art," Artforum, summer issue, 1967</vt:lpstr>
      <vt:lpstr>Sol LeWitt, Wall Drawing No. 681 C / A, 1993, Conceptual painting Instructions: wall divided vertically into four equal squares separated and bordered by black bands. Within each square, bands in one of four directions, each with color ink washes superimposed, 120 x 444 in.</vt:lpstr>
      <vt:lpstr>Richard Serra (b. 1939, US), Splashing, 1968, molten lead left to harden  Post-Minimalism   “Action” Sculpture in which the art is the process and the object is a record of the process.</vt:lpstr>
      <vt:lpstr>(left) Richard Serra, One-Ton Prop, 1969, Post-minimalism (right) installation, 1969 of Serra’s “prop” sculptures</vt:lpstr>
      <vt:lpstr>Richard Serra, Tilted Arc, Postminimalism, 12ft x 120 ft x 2.5 in, cor-ten steel, Federal Plaza, NYC, 1981-1989, Site-specific commissioned public artwork</vt:lpstr>
      <vt:lpstr>PowerPoint Presentation</vt:lpstr>
      <vt:lpstr>PowerPoint Presentation</vt:lpstr>
      <vt:lpstr>Maya Lin, Vietnam Veterans Memorial, polished black granite, 1982, Washington DC. (below left) Frederick Hart, Vietnam Veterans Memorial, 1984. Fills minimalist form with new democratic memorial content that subverts the idealization of the single heroic leader.  Compare Washington obelisk, below right.</vt:lpstr>
      <vt:lpstr>PowerPoint Presentation</vt:lpstr>
      <vt:lpstr>Eva Hesse Eva Hesse (American b. Germany, 1936-1970, 34 years), notebook page, 1965-66 (right), Hesse, Hang Up, acrylic on wood, cloth, steel, 1966</vt:lpstr>
      <vt:lpstr>Hesse in New York apartment holding Ingeminate, 1966; Hesse Ingeminate 1965, surgical hose, papier-mâché, cord and sprayed enamel over balloons (detail)</vt:lpstr>
      <vt:lpstr>Hesse, Sans II (two views),1968 fiberglass polyester resin 5 units, each 38inH</vt:lpstr>
      <vt:lpstr>Judy Chicago (American, born 1939),The Dinner Party, 1974–79, ceramic, porcelain, textile, 576 × 576 in.  Icon of feminist art on view permanently in Elizabeth A. Sackler Center for Feminist Art, Brooklyn MA, NYC.  39 place settings, 999 heritage floor tiles, each honoring a woman in history  who made significant contributions to the lives of women</vt:lpstr>
      <vt:lpstr>Detail of The Dinner Party installation showing place settings for writer Virginia Woolf and artist Georgia O’Keefe. Notice handmade embroidery, ceramic sculptures and floor tiles</vt:lpstr>
      <vt:lpstr>Mary Kelly (US b. 1941), Post-Partum Document, 1973-79. Installation in six parts. Installation View, Generali Foundation, Vienna Conceptual Art / Post-Minimalism (Right) Post-Partum Document: Introduction, 1973, Perpsex units, white card, wool vests, pencil, ink 4 units, 20 x 25.5 cm each. Wool baby shirt (bottom left) and diaper liner (bottom right)</vt:lpstr>
      <vt:lpstr>Mary Kelly, Post Partum Document, (left) detail of documentation panel, (center) Kelly and her son in a recording session for Post Partum Document, (right) viewer</vt:lpstr>
      <vt:lpstr>PowerPoint Presentation</vt:lpstr>
      <vt:lpstr>PowerPoint Presentation</vt:lpstr>
      <vt:lpstr>PowerPoint Presentation</vt:lpstr>
      <vt:lpstr>Yayoi Kusama, Fireflies on the Water, 2002. Mirror, plexiglass, 150 lights and water, 111 × 144 1/2 × 144 1/2 in. overall. Whitney Museum of American Art, New York</vt:lpstr>
      <vt:lpstr>Louise Bourgeois (French American, 1911-2010), The Destruction of the Father, 1974, plaster, latex, wood &amp; fabric, 93 x 142 x 97”  The artist describes the narrative of this piece as “The children grabbed him [the father] and put him on the table. And he became the food. They took him apart, dismembered him. Ate him up. And so he was liquidated…the same way he liquidated his children. The sculpture represents both a table and a bed.” </vt:lpstr>
      <vt:lpstr>Louise Bourgeois, Cumul I, 1969, marble on wood base, 2’ x 4’ x 4’ with detail below. Placed on floor to be seen from above. </vt:lpstr>
      <vt:lpstr>PowerPoint Presentation</vt:lpstr>
      <vt:lpstr>PowerPoint Presentation</vt:lpstr>
      <vt:lpstr>PowerPoint Presentation</vt:lpstr>
      <vt:lpstr>Tara Donovan (American, b. 1969) Untitled (Plastic cups), 2006, thousands of transparent plastic cups in a tight grid, stacked into curves and waves. (The work is re-made each time it is shown and can be expanded or contracted to fit the space.) This can be called “Post-Minimal.”  Why?</vt:lpstr>
      <vt:lpstr>Tara Donovan, Untitled (Plastic Cups) 2000 installation</vt:lpstr>
      <vt:lpstr>Tara Donovan, Untitled (Glass), 2006. Sheets of stacked tempered glass; one corner of each pane is struck with a hammer and shattered into tiny pieces that stay in place.  “If you bump into this and knock a corner off it, it can’t be repaired or remade with the same materials. It has to be made over again.”  When the show is over, "it gets taken away with a shovel.”</vt:lpstr>
      <vt:lpstr>Tara Donovan, Untitled (Styrofoam cups), 2006 installation</vt:lpstr>
      <vt:lpstr>Janine Antoni (US. b. Bahamas, 1964) Gnaw, 1992, Postminimal  Antoni used her mouth and the activity of eating or chewing to carve two 600 lb. cubes, one made of chocolate, the other of lard.</vt:lpstr>
      <vt:lpstr>Janine Antoni, Gnaw, 1992: (left) display case with 45 heart-shaped packages for chocolate made from chewed chocolate removed from the chocolate cube and 400 lipsticks made with pigment, beeswax and chewed lard removed from the lard cube</vt:lpstr>
      <vt:lpstr>Do Ho Suh (Korea b. 1962), Staircase-III, Tate Modern, London, 2011</vt:lpstr>
      <vt:lpstr>Ai Weiwei (China b. 1957), Sunflower Seeds, conceptual, post-minimal  installation, October 2010 - May 2011, Tate Modern, London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Minimalism and Post-Minimalism</dc:title>
  <dc:creator>Elaine O'BRIEN</dc:creator>
  <cp:lastModifiedBy>O'Brien, Elaine</cp:lastModifiedBy>
  <cp:revision>27</cp:revision>
  <dcterms:created xsi:type="dcterms:W3CDTF">2015-11-10T03:26:25Z</dcterms:created>
  <dcterms:modified xsi:type="dcterms:W3CDTF">2019-04-30T16:06:25Z</dcterms:modified>
</cp:coreProperties>
</file>